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58" r:id="rId4"/>
    <p:sldId id="259" r:id="rId5"/>
    <p:sldId id="260" r:id="rId6"/>
    <p:sldId id="261" r:id="rId7"/>
    <p:sldId id="262" r:id="rId8"/>
    <p:sldId id="263" r:id="rId9"/>
    <p:sldId id="265" r:id="rId10"/>
    <p:sldId id="264"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306" r:id="rId30"/>
    <p:sldId id="307" r:id="rId31"/>
    <p:sldId id="284" r:id="rId32"/>
    <p:sldId id="310" r:id="rId33"/>
    <p:sldId id="311" r:id="rId34"/>
    <p:sldId id="313" r:id="rId35"/>
    <p:sldId id="312" r:id="rId36"/>
    <p:sldId id="314" r:id="rId37"/>
    <p:sldId id="342" r:id="rId38"/>
    <p:sldId id="315" r:id="rId39"/>
    <p:sldId id="316" r:id="rId40"/>
    <p:sldId id="317" r:id="rId41"/>
    <p:sldId id="343" r:id="rId42"/>
    <p:sldId id="318" r:id="rId43"/>
    <p:sldId id="320" r:id="rId44"/>
    <p:sldId id="321" r:id="rId45"/>
    <p:sldId id="322" r:id="rId46"/>
    <p:sldId id="323" r:id="rId47"/>
    <p:sldId id="328" r:id="rId48"/>
    <p:sldId id="324" r:id="rId49"/>
    <p:sldId id="325" r:id="rId50"/>
    <p:sldId id="329" r:id="rId51"/>
    <p:sldId id="326" r:id="rId52"/>
    <p:sldId id="331" r:id="rId53"/>
    <p:sldId id="327" r:id="rId54"/>
    <p:sldId id="332" r:id="rId55"/>
    <p:sldId id="336" r:id="rId56"/>
    <p:sldId id="333" r:id="rId57"/>
    <p:sldId id="337" r:id="rId58"/>
    <p:sldId id="339" r:id="rId59"/>
    <p:sldId id="340" r:id="rId60"/>
    <p:sldId id="341" r:id="rId61"/>
    <p:sldId id="334" r:id="rId62"/>
    <p:sldId id="335" r:id="rId63"/>
    <p:sldId id="338" r:id="rId64"/>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1" d="100"/>
          <a:sy n="71" d="100"/>
        </p:scale>
        <p:origin x="67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316AE1-47CC-306E-E879-DF45586E5311}"/>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1A9E3ADF-A043-DFBA-2DDA-17EF7CA614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E226953B-B68B-35A3-57DC-E4D3C160ADC0}"/>
              </a:ext>
            </a:extLst>
          </p:cNvPr>
          <p:cNvSpPr>
            <a:spLocks noGrp="1"/>
          </p:cNvSpPr>
          <p:nvPr>
            <p:ph type="dt" sz="half" idx="10"/>
          </p:nvPr>
        </p:nvSpPr>
        <p:spPr/>
        <p:txBody>
          <a:bodyPr/>
          <a:lstStyle/>
          <a:p>
            <a:fld id="{03F7A156-4129-4BDF-AB02-C31149DFFF6C}" type="datetimeFigureOut">
              <a:rPr lang="es-MX" smtClean="0"/>
              <a:t>29/10/2024</a:t>
            </a:fld>
            <a:endParaRPr lang="es-MX"/>
          </a:p>
        </p:txBody>
      </p:sp>
      <p:sp>
        <p:nvSpPr>
          <p:cNvPr id="5" name="Marcador de pie de página 4">
            <a:extLst>
              <a:ext uri="{FF2B5EF4-FFF2-40B4-BE49-F238E27FC236}">
                <a16:creationId xmlns:a16="http://schemas.microsoft.com/office/drawing/2014/main" id="{D7A92AD5-3CFE-78C5-521B-FA35BDAA0EB5}"/>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71B4A961-CBCD-0AF2-2996-62507D2DD8D7}"/>
              </a:ext>
            </a:extLst>
          </p:cNvPr>
          <p:cNvSpPr>
            <a:spLocks noGrp="1"/>
          </p:cNvSpPr>
          <p:nvPr>
            <p:ph type="sldNum" sz="quarter" idx="12"/>
          </p:nvPr>
        </p:nvSpPr>
        <p:spPr/>
        <p:txBody>
          <a:bodyPr/>
          <a:lstStyle/>
          <a:p>
            <a:fld id="{4A6E1EBF-895A-4829-A4C9-27A87C946B55}" type="slidenum">
              <a:rPr lang="es-MX" smtClean="0"/>
              <a:t>‹Nº›</a:t>
            </a:fld>
            <a:endParaRPr lang="es-MX"/>
          </a:p>
        </p:txBody>
      </p:sp>
    </p:spTree>
    <p:extLst>
      <p:ext uri="{BB962C8B-B14F-4D97-AF65-F5344CB8AC3E}">
        <p14:creationId xmlns:p14="http://schemas.microsoft.com/office/powerpoint/2010/main" val="37948246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C4A748-760D-4B85-70EF-DBD16FA9F6DD}"/>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1DD61B99-3654-FB6B-549D-BCCB20F3C7C6}"/>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97AB4E71-9A94-8890-6AC4-8F5DF09C58EE}"/>
              </a:ext>
            </a:extLst>
          </p:cNvPr>
          <p:cNvSpPr>
            <a:spLocks noGrp="1"/>
          </p:cNvSpPr>
          <p:nvPr>
            <p:ph type="dt" sz="half" idx="10"/>
          </p:nvPr>
        </p:nvSpPr>
        <p:spPr/>
        <p:txBody>
          <a:bodyPr/>
          <a:lstStyle/>
          <a:p>
            <a:fld id="{03F7A156-4129-4BDF-AB02-C31149DFFF6C}" type="datetimeFigureOut">
              <a:rPr lang="es-MX" smtClean="0"/>
              <a:t>29/10/2024</a:t>
            </a:fld>
            <a:endParaRPr lang="es-MX"/>
          </a:p>
        </p:txBody>
      </p:sp>
      <p:sp>
        <p:nvSpPr>
          <p:cNvPr id="5" name="Marcador de pie de página 4">
            <a:extLst>
              <a:ext uri="{FF2B5EF4-FFF2-40B4-BE49-F238E27FC236}">
                <a16:creationId xmlns:a16="http://schemas.microsoft.com/office/drawing/2014/main" id="{FA519DA7-08CE-7851-CB29-263B7D30F319}"/>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4CA3B3FC-D223-FC68-CFA5-E7E145AFC4AE}"/>
              </a:ext>
            </a:extLst>
          </p:cNvPr>
          <p:cNvSpPr>
            <a:spLocks noGrp="1"/>
          </p:cNvSpPr>
          <p:nvPr>
            <p:ph type="sldNum" sz="quarter" idx="12"/>
          </p:nvPr>
        </p:nvSpPr>
        <p:spPr/>
        <p:txBody>
          <a:bodyPr/>
          <a:lstStyle/>
          <a:p>
            <a:fld id="{4A6E1EBF-895A-4829-A4C9-27A87C946B55}" type="slidenum">
              <a:rPr lang="es-MX" smtClean="0"/>
              <a:t>‹Nº›</a:t>
            </a:fld>
            <a:endParaRPr lang="es-MX"/>
          </a:p>
        </p:txBody>
      </p:sp>
    </p:spTree>
    <p:extLst>
      <p:ext uri="{BB962C8B-B14F-4D97-AF65-F5344CB8AC3E}">
        <p14:creationId xmlns:p14="http://schemas.microsoft.com/office/powerpoint/2010/main" val="1451000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11E5E01-0058-2C5B-F379-A5BDF7596908}"/>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2FD2E33A-5832-50FA-66E9-1799195F71A6}"/>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35E6B169-63BB-49B4-C9E4-F81BCB026E6F}"/>
              </a:ext>
            </a:extLst>
          </p:cNvPr>
          <p:cNvSpPr>
            <a:spLocks noGrp="1"/>
          </p:cNvSpPr>
          <p:nvPr>
            <p:ph type="dt" sz="half" idx="10"/>
          </p:nvPr>
        </p:nvSpPr>
        <p:spPr/>
        <p:txBody>
          <a:bodyPr/>
          <a:lstStyle/>
          <a:p>
            <a:fld id="{03F7A156-4129-4BDF-AB02-C31149DFFF6C}" type="datetimeFigureOut">
              <a:rPr lang="es-MX" smtClean="0"/>
              <a:t>29/10/2024</a:t>
            </a:fld>
            <a:endParaRPr lang="es-MX"/>
          </a:p>
        </p:txBody>
      </p:sp>
      <p:sp>
        <p:nvSpPr>
          <p:cNvPr id="5" name="Marcador de pie de página 4">
            <a:extLst>
              <a:ext uri="{FF2B5EF4-FFF2-40B4-BE49-F238E27FC236}">
                <a16:creationId xmlns:a16="http://schemas.microsoft.com/office/drawing/2014/main" id="{06A30C78-1452-2F95-3673-FB9085B4ED4D}"/>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ED00990E-93BC-4684-470B-6B33B0055923}"/>
              </a:ext>
            </a:extLst>
          </p:cNvPr>
          <p:cNvSpPr>
            <a:spLocks noGrp="1"/>
          </p:cNvSpPr>
          <p:nvPr>
            <p:ph type="sldNum" sz="quarter" idx="12"/>
          </p:nvPr>
        </p:nvSpPr>
        <p:spPr/>
        <p:txBody>
          <a:bodyPr/>
          <a:lstStyle/>
          <a:p>
            <a:fld id="{4A6E1EBF-895A-4829-A4C9-27A87C946B55}" type="slidenum">
              <a:rPr lang="es-MX" smtClean="0"/>
              <a:t>‹Nº›</a:t>
            </a:fld>
            <a:endParaRPr lang="es-MX"/>
          </a:p>
        </p:txBody>
      </p:sp>
    </p:spTree>
    <p:extLst>
      <p:ext uri="{BB962C8B-B14F-4D97-AF65-F5344CB8AC3E}">
        <p14:creationId xmlns:p14="http://schemas.microsoft.com/office/powerpoint/2010/main" val="3984023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6DD735-8FE8-8026-C201-452CA2F2D0AD}"/>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345AC613-F81B-B5CB-D5F2-FFB66554B914}"/>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D5BEC53D-ACDB-152A-0D32-FA54D1AFD75A}"/>
              </a:ext>
            </a:extLst>
          </p:cNvPr>
          <p:cNvSpPr>
            <a:spLocks noGrp="1"/>
          </p:cNvSpPr>
          <p:nvPr>
            <p:ph type="dt" sz="half" idx="10"/>
          </p:nvPr>
        </p:nvSpPr>
        <p:spPr/>
        <p:txBody>
          <a:bodyPr/>
          <a:lstStyle/>
          <a:p>
            <a:fld id="{03F7A156-4129-4BDF-AB02-C31149DFFF6C}" type="datetimeFigureOut">
              <a:rPr lang="es-MX" smtClean="0"/>
              <a:t>29/10/2024</a:t>
            </a:fld>
            <a:endParaRPr lang="es-MX"/>
          </a:p>
        </p:txBody>
      </p:sp>
      <p:sp>
        <p:nvSpPr>
          <p:cNvPr id="5" name="Marcador de pie de página 4">
            <a:extLst>
              <a:ext uri="{FF2B5EF4-FFF2-40B4-BE49-F238E27FC236}">
                <a16:creationId xmlns:a16="http://schemas.microsoft.com/office/drawing/2014/main" id="{94C766C5-3B63-0D89-BE2A-552CF9934DCF}"/>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7D978814-7C4D-5413-CF7B-39DEF351FA83}"/>
              </a:ext>
            </a:extLst>
          </p:cNvPr>
          <p:cNvSpPr>
            <a:spLocks noGrp="1"/>
          </p:cNvSpPr>
          <p:nvPr>
            <p:ph type="sldNum" sz="quarter" idx="12"/>
          </p:nvPr>
        </p:nvSpPr>
        <p:spPr/>
        <p:txBody>
          <a:bodyPr/>
          <a:lstStyle/>
          <a:p>
            <a:fld id="{4A6E1EBF-895A-4829-A4C9-27A87C946B55}" type="slidenum">
              <a:rPr lang="es-MX" smtClean="0"/>
              <a:t>‹Nº›</a:t>
            </a:fld>
            <a:endParaRPr lang="es-MX"/>
          </a:p>
        </p:txBody>
      </p:sp>
    </p:spTree>
    <p:extLst>
      <p:ext uri="{BB962C8B-B14F-4D97-AF65-F5344CB8AC3E}">
        <p14:creationId xmlns:p14="http://schemas.microsoft.com/office/powerpoint/2010/main" val="3589084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D196CC-3451-D9FD-DA8C-2AA1FB88CF93}"/>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504473F8-40E2-01E4-9B08-D8FD0A9D81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79349B6-DA69-4730-9636-4DB748A50CCD}"/>
              </a:ext>
            </a:extLst>
          </p:cNvPr>
          <p:cNvSpPr>
            <a:spLocks noGrp="1"/>
          </p:cNvSpPr>
          <p:nvPr>
            <p:ph type="dt" sz="half" idx="10"/>
          </p:nvPr>
        </p:nvSpPr>
        <p:spPr/>
        <p:txBody>
          <a:bodyPr/>
          <a:lstStyle/>
          <a:p>
            <a:fld id="{03F7A156-4129-4BDF-AB02-C31149DFFF6C}" type="datetimeFigureOut">
              <a:rPr lang="es-MX" smtClean="0"/>
              <a:t>29/10/2024</a:t>
            </a:fld>
            <a:endParaRPr lang="es-MX"/>
          </a:p>
        </p:txBody>
      </p:sp>
      <p:sp>
        <p:nvSpPr>
          <p:cNvPr id="5" name="Marcador de pie de página 4">
            <a:extLst>
              <a:ext uri="{FF2B5EF4-FFF2-40B4-BE49-F238E27FC236}">
                <a16:creationId xmlns:a16="http://schemas.microsoft.com/office/drawing/2014/main" id="{51B91ED1-9560-AD2B-9734-19E8CBA1BD66}"/>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B2C99EAC-B6D6-5F1D-F054-5E01EB4E241D}"/>
              </a:ext>
            </a:extLst>
          </p:cNvPr>
          <p:cNvSpPr>
            <a:spLocks noGrp="1"/>
          </p:cNvSpPr>
          <p:nvPr>
            <p:ph type="sldNum" sz="quarter" idx="12"/>
          </p:nvPr>
        </p:nvSpPr>
        <p:spPr/>
        <p:txBody>
          <a:bodyPr/>
          <a:lstStyle/>
          <a:p>
            <a:fld id="{4A6E1EBF-895A-4829-A4C9-27A87C946B55}" type="slidenum">
              <a:rPr lang="es-MX" smtClean="0"/>
              <a:t>‹Nº›</a:t>
            </a:fld>
            <a:endParaRPr lang="es-MX"/>
          </a:p>
        </p:txBody>
      </p:sp>
    </p:spTree>
    <p:extLst>
      <p:ext uri="{BB962C8B-B14F-4D97-AF65-F5344CB8AC3E}">
        <p14:creationId xmlns:p14="http://schemas.microsoft.com/office/powerpoint/2010/main" val="1233405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630DF1-9823-E65B-A820-3512622DDE72}"/>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CF9A1A00-E63F-9805-4C8E-955EE6C3C687}"/>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AC9319F0-3F7B-4862-252C-EA75D1098C3A}"/>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306B2F41-7D29-94A6-E525-1342B5081A0D}"/>
              </a:ext>
            </a:extLst>
          </p:cNvPr>
          <p:cNvSpPr>
            <a:spLocks noGrp="1"/>
          </p:cNvSpPr>
          <p:nvPr>
            <p:ph type="dt" sz="half" idx="10"/>
          </p:nvPr>
        </p:nvSpPr>
        <p:spPr/>
        <p:txBody>
          <a:bodyPr/>
          <a:lstStyle/>
          <a:p>
            <a:fld id="{03F7A156-4129-4BDF-AB02-C31149DFFF6C}" type="datetimeFigureOut">
              <a:rPr lang="es-MX" smtClean="0"/>
              <a:t>29/10/2024</a:t>
            </a:fld>
            <a:endParaRPr lang="es-MX"/>
          </a:p>
        </p:txBody>
      </p:sp>
      <p:sp>
        <p:nvSpPr>
          <p:cNvPr id="6" name="Marcador de pie de página 5">
            <a:extLst>
              <a:ext uri="{FF2B5EF4-FFF2-40B4-BE49-F238E27FC236}">
                <a16:creationId xmlns:a16="http://schemas.microsoft.com/office/drawing/2014/main" id="{0BFFB27B-F0A4-0FB5-2FEA-2ADFDC989658}"/>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A4BCFD3F-57A4-BFAB-3375-56333A344B3F}"/>
              </a:ext>
            </a:extLst>
          </p:cNvPr>
          <p:cNvSpPr>
            <a:spLocks noGrp="1"/>
          </p:cNvSpPr>
          <p:nvPr>
            <p:ph type="sldNum" sz="quarter" idx="12"/>
          </p:nvPr>
        </p:nvSpPr>
        <p:spPr/>
        <p:txBody>
          <a:bodyPr/>
          <a:lstStyle/>
          <a:p>
            <a:fld id="{4A6E1EBF-895A-4829-A4C9-27A87C946B55}" type="slidenum">
              <a:rPr lang="es-MX" smtClean="0"/>
              <a:t>‹Nº›</a:t>
            </a:fld>
            <a:endParaRPr lang="es-MX"/>
          </a:p>
        </p:txBody>
      </p:sp>
    </p:spTree>
    <p:extLst>
      <p:ext uri="{BB962C8B-B14F-4D97-AF65-F5344CB8AC3E}">
        <p14:creationId xmlns:p14="http://schemas.microsoft.com/office/powerpoint/2010/main" val="1476353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2D299D-05AD-D815-8DC4-7B2A80EE6BF3}"/>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4A5E5164-7A48-C806-7891-01262AE717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FCC45045-6431-C1DB-2879-31301FF44FCC}"/>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FB980E22-E0BC-F01B-4395-CC6CCD28CE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6AA3AAF-4D58-1757-865B-25C05E41B765}"/>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66E84A09-5631-2E8E-E370-94C6BF1BAE2B}"/>
              </a:ext>
            </a:extLst>
          </p:cNvPr>
          <p:cNvSpPr>
            <a:spLocks noGrp="1"/>
          </p:cNvSpPr>
          <p:nvPr>
            <p:ph type="dt" sz="half" idx="10"/>
          </p:nvPr>
        </p:nvSpPr>
        <p:spPr/>
        <p:txBody>
          <a:bodyPr/>
          <a:lstStyle/>
          <a:p>
            <a:fld id="{03F7A156-4129-4BDF-AB02-C31149DFFF6C}" type="datetimeFigureOut">
              <a:rPr lang="es-MX" smtClean="0"/>
              <a:t>29/10/2024</a:t>
            </a:fld>
            <a:endParaRPr lang="es-MX"/>
          </a:p>
        </p:txBody>
      </p:sp>
      <p:sp>
        <p:nvSpPr>
          <p:cNvPr id="8" name="Marcador de pie de página 7">
            <a:extLst>
              <a:ext uri="{FF2B5EF4-FFF2-40B4-BE49-F238E27FC236}">
                <a16:creationId xmlns:a16="http://schemas.microsoft.com/office/drawing/2014/main" id="{F581B658-064F-8FB3-66EA-6F3AAA733252}"/>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FCFAA85C-483A-CA96-7043-16D099EF652F}"/>
              </a:ext>
            </a:extLst>
          </p:cNvPr>
          <p:cNvSpPr>
            <a:spLocks noGrp="1"/>
          </p:cNvSpPr>
          <p:nvPr>
            <p:ph type="sldNum" sz="quarter" idx="12"/>
          </p:nvPr>
        </p:nvSpPr>
        <p:spPr/>
        <p:txBody>
          <a:bodyPr/>
          <a:lstStyle/>
          <a:p>
            <a:fld id="{4A6E1EBF-895A-4829-A4C9-27A87C946B55}" type="slidenum">
              <a:rPr lang="es-MX" smtClean="0"/>
              <a:t>‹Nº›</a:t>
            </a:fld>
            <a:endParaRPr lang="es-MX"/>
          </a:p>
        </p:txBody>
      </p:sp>
    </p:spTree>
    <p:extLst>
      <p:ext uri="{BB962C8B-B14F-4D97-AF65-F5344CB8AC3E}">
        <p14:creationId xmlns:p14="http://schemas.microsoft.com/office/powerpoint/2010/main" val="810914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F57A81-8779-F9F0-9AC9-53F34E77573C}"/>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338E1475-0EF4-8235-97E4-2246C3F6C605}"/>
              </a:ext>
            </a:extLst>
          </p:cNvPr>
          <p:cNvSpPr>
            <a:spLocks noGrp="1"/>
          </p:cNvSpPr>
          <p:nvPr>
            <p:ph type="dt" sz="half" idx="10"/>
          </p:nvPr>
        </p:nvSpPr>
        <p:spPr/>
        <p:txBody>
          <a:bodyPr/>
          <a:lstStyle/>
          <a:p>
            <a:fld id="{03F7A156-4129-4BDF-AB02-C31149DFFF6C}" type="datetimeFigureOut">
              <a:rPr lang="es-MX" smtClean="0"/>
              <a:t>29/10/2024</a:t>
            </a:fld>
            <a:endParaRPr lang="es-MX"/>
          </a:p>
        </p:txBody>
      </p:sp>
      <p:sp>
        <p:nvSpPr>
          <p:cNvPr id="4" name="Marcador de pie de página 3">
            <a:extLst>
              <a:ext uri="{FF2B5EF4-FFF2-40B4-BE49-F238E27FC236}">
                <a16:creationId xmlns:a16="http://schemas.microsoft.com/office/drawing/2014/main" id="{7C3B8C3F-3476-8719-F9EA-919A2B9C9934}"/>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19E46894-5079-20ED-382A-B8DC16304C80}"/>
              </a:ext>
            </a:extLst>
          </p:cNvPr>
          <p:cNvSpPr>
            <a:spLocks noGrp="1"/>
          </p:cNvSpPr>
          <p:nvPr>
            <p:ph type="sldNum" sz="quarter" idx="12"/>
          </p:nvPr>
        </p:nvSpPr>
        <p:spPr/>
        <p:txBody>
          <a:bodyPr/>
          <a:lstStyle/>
          <a:p>
            <a:fld id="{4A6E1EBF-895A-4829-A4C9-27A87C946B55}" type="slidenum">
              <a:rPr lang="es-MX" smtClean="0"/>
              <a:t>‹Nº›</a:t>
            </a:fld>
            <a:endParaRPr lang="es-MX"/>
          </a:p>
        </p:txBody>
      </p:sp>
    </p:spTree>
    <p:extLst>
      <p:ext uri="{BB962C8B-B14F-4D97-AF65-F5344CB8AC3E}">
        <p14:creationId xmlns:p14="http://schemas.microsoft.com/office/powerpoint/2010/main" val="2320543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8219323-BC82-8FE8-84D3-4E41A8DDEFA2}"/>
              </a:ext>
            </a:extLst>
          </p:cNvPr>
          <p:cNvSpPr>
            <a:spLocks noGrp="1"/>
          </p:cNvSpPr>
          <p:nvPr>
            <p:ph type="dt" sz="half" idx="10"/>
          </p:nvPr>
        </p:nvSpPr>
        <p:spPr/>
        <p:txBody>
          <a:bodyPr/>
          <a:lstStyle/>
          <a:p>
            <a:fld id="{03F7A156-4129-4BDF-AB02-C31149DFFF6C}" type="datetimeFigureOut">
              <a:rPr lang="es-MX" smtClean="0"/>
              <a:t>29/10/2024</a:t>
            </a:fld>
            <a:endParaRPr lang="es-MX"/>
          </a:p>
        </p:txBody>
      </p:sp>
      <p:sp>
        <p:nvSpPr>
          <p:cNvPr id="3" name="Marcador de pie de página 2">
            <a:extLst>
              <a:ext uri="{FF2B5EF4-FFF2-40B4-BE49-F238E27FC236}">
                <a16:creationId xmlns:a16="http://schemas.microsoft.com/office/drawing/2014/main" id="{DE9E5B33-2664-B0C5-6972-F06F79B4BA63}"/>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A220FEAA-8420-5876-48ED-C4C0BEBE5E49}"/>
              </a:ext>
            </a:extLst>
          </p:cNvPr>
          <p:cNvSpPr>
            <a:spLocks noGrp="1"/>
          </p:cNvSpPr>
          <p:nvPr>
            <p:ph type="sldNum" sz="quarter" idx="12"/>
          </p:nvPr>
        </p:nvSpPr>
        <p:spPr/>
        <p:txBody>
          <a:bodyPr/>
          <a:lstStyle/>
          <a:p>
            <a:fld id="{4A6E1EBF-895A-4829-A4C9-27A87C946B55}" type="slidenum">
              <a:rPr lang="es-MX" smtClean="0"/>
              <a:t>‹Nº›</a:t>
            </a:fld>
            <a:endParaRPr lang="es-MX"/>
          </a:p>
        </p:txBody>
      </p:sp>
    </p:spTree>
    <p:extLst>
      <p:ext uri="{BB962C8B-B14F-4D97-AF65-F5344CB8AC3E}">
        <p14:creationId xmlns:p14="http://schemas.microsoft.com/office/powerpoint/2010/main" val="4018181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38248B-D204-191A-F5AD-A7C3D2E53F4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E33B5ECF-0EAB-AA4F-FC3C-8922B28A66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F3350367-A609-B253-07AE-3B6FE3C4E0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E4E77F6-BE91-BAC0-8139-B2D0E0375419}"/>
              </a:ext>
            </a:extLst>
          </p:cNvPr>
          <p:cNvSpPr>
            <a:spLocks noGrp="1"/>
          </p:cNvSpPr>
          <p:nvPr>
            <p:ph type="dt" sz="half" idx="10"/>
          </p:nvPr>
        </p:nvSpPr>
        <p:spPr/>
        <p:txBody>
          <a:bodyPr/>
          <a:lstStyle/>
          <a:p>
            <a:fld id="{03F7A156-4129-4BDF-AB02-C31149DFFF6C}" type="datetimeFigureOut">
              <a:rPr lang="es-MX" smtClean="0"/>
              <a:t>29/10/2024</a:t>
            </a:fld>
            <a:endParaRPr lang="es-MX"/>
          </a:p>
        </p:txBody>
      </p:sp>
      <p:sp>
        <p:nvSpPr>
          <p:cNvPr id="6" name="Marcador de pie de página 5">
            <a:extLst>
              <a:ext uri="{FF2B5EF4-FFF2-40B4-BE49-F238E27FC236}">
                <a16:creationId xmlns:a16="http://schemas.microsoft.com/office/drawing/2014/main" id="{7A4CA985-40B1-ACC9-755C-F1AB9CE90EE6}"/>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89F68F64-D505-2357-4EEA-EFD38B52E490}"/>
              </a:ext>
            </a:extLst>
          </p:cNvPr>
          <p:cNvSpPr>
            <a:spLocks noGrp="1"/>
          </p:cNvSpPr>
          <p:nvPr>
            <p:ph type="sldNum" sz="quarter" idx="12"/>
          </p:nvPr>
        </p:nvSpPr>
        <p:spPr/>
        <p:txBody>
          <a:bodyPr/>
          <a:lstStyle/>
          <a:p>
            <a:fld id="{4A6E1EBF-895A-4829-A4C9-27A87C946B55}" type="slidenum">
              <a:rPr lang="es-MX" smtClean="0"/>
              <a:t>‹Nº›</a:t>
            </a:fld>
            <a:endParaRPr lang="es-MX"/>
          </a:p>
        </p:txBody>
      </p:sp>
    </p:spTree>
    <p:extLst>
      <p:ext uri="{BB962C8B-B14F-4D97-AF65-F5344CB8AC3E}">
        <p14:creationId xmlns:p14="http://schemas.microsoft.com/office/powerpoint/2010/main" val="2611756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016843-F1E0-905D-7D51-B636D590A9D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357E7797-780D-8F35-C410-6C2DF80B98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3174A3AB-A10F-B822-3B7F-7CCF6BA4EC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85FDCBC-1FD9-83B2-3DE5-A87B75FF3A67}"/>
              </a:ext>
            </a:extLst>
          </p:cNvPr>
          <p:cNvSpPr>
            <a:spLocks noGrp="1"/>
          </p:cNvSpPr>
          <p:nvPr>
            <p:ph type="dt" sz="half" idx="10"/>
          </p:nvPr>
        </p:nvSpPr>
        <p:spPr/>
        <p:txBody>
          <a:bodyPr/>
          <a:lstStyle/>
          <a:p>
            <a:fld id="{03F7A156-4129-4BDF-AB02-C31149DFFF6C}" type="datetimeFigureOut">
              <a:rPr lang="es-MX" smtClean="0"/>
              <a:t>29/10/2024</a:t>
            </a:fld>
            <a:endParaRPr lang="es-MX"/>
          </a:p>
        </p:txBody>
      </p:sp>
      <p:sp>
        <p:nvSpPr>
          <p:cNvPr id="6" name="Marcador de pie de página 5">
            <a:extLst>
              <a:ext uri="{FF2B5EF4-FFF2-40B4-BE49-F238E27FC236}">
                <a16:creationId xmlns:a16="http://schemas.microsoft.com/office/drawing/2014/main" id="{CAB589FA-C146-CA1A-F033-1332179C7D86}"/>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5E62621E-8FC1-A83E-3CEC-207197E6556D}"/>
              </a:ext>
            </a:extLst>
          </p:cNvPr>
          <p:cNvSpPr>
            <a:spLocks noGrp="1"/>
          </p:cNvSpPr>
          <p:nvPr>
            <p:ph type="sldNum" sz="quarter" idx="12"/>
          </p:nvPr>
        </p:nvSpPr>
        <p:spPr/>
        <p:txBody>
          <a:bodyPr/>
          <a:lstStyle/>
          <a:p>
            <a:fld id="{4A6E1EBF-895A-4829-A4C9-27A87C946B55}" type="slidenum">
              <a:rPr lang="es-MX" smtClean="0"/>
              <a:t>‹Nº›</a:t>
            </a:fld>
            <a:endParaRPr lang="es-MX"/>
          </a:p>
        </p:txBody>
      </p:sp>
    </p:spTree>
    <p:extLst>
      <p:ext uri="{BB962C8B-B14F-4D97-AF65-F5344CB8AC3E}">
        <p14:creationId xmlns:p14="http://schemas.microsoft.com/office/powerpoint/2010/main" val="1511661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DA2EBF7-9466-CDE3-425F-F3BED7E20C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F242D0B9-B909-0B2A-FB9B-1DC356EDC5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76B7FA39-063D-925D-4AB7-E564E9EA9D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F7A156-4129-4BDF-AB02-C31149DFFF6C}" type="datetimeFigureOut">
              <a:rPr lang="es-MX" smtClean="0"/>
              <a:t>29/10/2024</a:t>
            </a:fld>
            <a:endParaRPr lang="es-MX"/>
          </a:p>
        </p:txBody>
      </p:sp>
      <p:sp>
        <p:nvSpPr>
          <p:cNvPr id="5" name="Marcador de pie de página 4">
            <a:extLst>
              <a:ext uri="{FF2B5EF4-FFF2-40B4-BE49-F238E27FC236}">
                <a16:creationId xmlns:a16="http://schemas.microsoft.com/office/drawing/2014/main" id="{F731C937-75E6-5890-C78A-F9707280D0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64E0C1C5-5A77-4FBA-0187-D977172C6E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6E1EBF-895A-4829-A4C9-27A87C946B55}" type="slidenum">
              <a:rPr lang="es-MX" smtClean="0"/>
              <a:t>‹Nº›</a:t>
            </a:fld>
            <a:endParaRPr lang="es-MX"/>
          </a:p>
        </p:txBody>
      </p:sp>
    </p:spTree>
    <p:extLst>
      <p:ext uri="{BB962C8B-B14F-4D97-AF65-F5344CB8AC3E}">
        <p14:creationId xmlns:p14="http://schemas.microsoft.com/office/powerpoint/2010/main" val="4372442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ablebits.com/office-addins-blog/2018/07/18/excel-convert-text-to-number/" TargetMode="External"/><Relationship Id="rId7" Type="http://schemas.openxmlformats.org/officeDocument/2006/relationships/hyperlink" Target="https://support.google.com/docs/?hl=en#topic=1382883" TargetMode="External"/><Relationship Id="rId2" Type="http://schemas.openxmlformats.org/officeDocument/2006/relationships/hyperlink" Target="https://www.ablebits.com/office-addins-blog/2015/03/26/excel-convert-text-date/#:~:text=Excel%20DATEVALUE%20function%20%2D%20change%20text,Excel%20recognizes%20as%20a%20date.&amp;text=So%2C%20the%20formula%20to%20convert,stored%20as%20a%20text%20string." TargetMode="External"/><Relationship Id="rId1" Type="http://schemas.openxmlformats.org/officeDocument/2006/relationships/slideLayout" Target="../slideLayouts/slideLayout2.xml"/><Relationship Id="rId6" Type="http://schemas.openxmlformats.org/officeDocument/2006/relationships/hyperlink" Target="https://support.microsoft.com/" TargetMode="External"/><Relationship Id="rId5" Type="http://schemas.openxmlformats.org/officeDocument/2006/relationships/hyperlink" Target="https://support.microsoft.com/en-us/office/format-numbers-as-percentages-de49167b-d603-4450-bcaa-31fba6c7b6b4" TargetMode="External"/><Relationship Id="rId4" Type="http://schemas.openxmlformats.org/officeDocument/2006/relationships/hyperlink" Target="https://support.microsoft.com/en-us/office/combine-text-from-two-or-more-cells-into-one-cell-81ba0946-ce78-42ed-b3c3-21340eb164a6"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s://exceljet.net/keyboard-shortcuts" TargetMode="External"/><Relationship Id="rId7" Type="http://schemas.openxmlformats.org/officeDocument/2006/relationships/hyperlink" Target="https://www.slideshare.net/markjhonoxillo/advanced-spreadsheet-skills" TargetMode="External"/><Relationship Id="rId2" Type="http://schemas.openxmlformats.org/officeDocument/2006/relationships/hyperlink" Target="https://support.microsoft.com/en-us/office/keyboard-shortcuts-in-excel-1798d9d5-842a-42b8-9c99-9b7213f0040f?ui=en-US&amp;rs=en-US&amp;ad=US" TargetMode="External"/><Relationship Id="rId1" Type="http://schemas.openxmlformats.org/officeDocument/2006/relationships/slideLayout" Target="../slideLayouts/slideLayout2.xml"/><Relationship Id="rId6" Type="http://schemas.openxmlformats.org/officeDocument/2006/relationships/hyperlink" Target="https://learntocodewith.me/posts/excel-skills/" TargetMode="External"/><Relationship Id="rId5" Type="http://schemas.openxmlformats.org/officeDocument/2006/relationships/hyperlink" Target="https://exceljet.net/formulas" TargetMode="External"/><Relationship Id="rId10" Type="http://schemas.openxmlformats.org/officeDocument/2006/relationships/image" Target="../media/image29.png"/><Relationship Id="rId4" Type="http://schemas.openxmlformats.org/officeDocument/2006/relationships/hyperlink" Target="https://exceljet.net/excel-functions" TargetMode="External"/><Relationship Id="rId9"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microsoft.com/office/2007/relationships/hdphoto" Target="../media/hdphoto1.wdp"/><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4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64.png"/><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75.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microsoft.com/office/2007/relationships/hdphoto" Target="../media/hdphoto2.wdp"/></Relationships>
</file>

<file path=ppt/slides/_rels/slide32.xml.rels><?xml version="1.0" encoding="UTF-8" standalone="yes"?>
<Relationships xmlns="http://schemas.openxmlformats.org/package/2006/relationships"><Relationship Id="rId3" Type="http://schemas.openxmlformats.org/officeDocument/2006/relationships/hyperlink" Target="https://www.essentialsql.com/introduction-database-joins/" TargetMode="External"/><Relationship Id="rId2" Type="http://schemas.openxmlformats.org/officeDocument/2006/relationships/hyperlink" Target="https://www.w3schools.com/sql/sql_join.asp" TargetMode="External"/><Relationship Id="rId1" Type="http://schemas.openxmlformats.org/officeDocument/2006/relationships/slideLayout" Target="../slideLayouts/slideLayout2.xml"/><Relationship Id="rId6" Type="http://schemas.openxmlformats.org/officeDocument/2006/relationships/hyperlink" Target="https://www.dofactory.com/sql/join" TargetMode="External"/><Relationship Id="rId5" Type="http://schemas.openxmlformats.org/officeDocument/2006/relationships/hyperlink" Target="https://towardsdatascience.com/sql-join-8212e3eb9fde" TargetMode="External"/><Relationship Id="rId4" Type="http://schemas.openxmlformats.org/officeDocument/2006/relationships/hyperlink" Target="https://dataschool.com/how-to-teach-people-sql/sql-join-types-explained-visually/"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3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38.xml.rels><?xml version="1.0" encoding="UTF-8" standalone="yes"?>
<Relationships xmlns="http://schemas.openxmlformats.org/package/2006/relationships"><Relationship Id="rId3" Type="http://schemas.openxmlformats.org/officeDocument/2006/relationships/hyperlink" Target="https://www.w3schools.com/sql/sql_case.asp" TargetMode="External"/><Relationship Id="rId2" Type="http://schemas.openxmlformats.org/officeDocument/2006/relationships/hyperlink" Target="http://www-db.deis.unibo.it/courses/TW/DOCS/w3schools/sql/sql_having.asp.html" TargetMode="External"/><Relationship Id="rId1" Type="http://schemas.openxmlformats.org/officeDocument/2006/relationships/slideLayout" Target="../slideLayouts/slideLayout2.xml"/><Relationship Id="rId5" Type="http://schemas.openxmlformats.org/officeDocument/2006/relationships/hyperlink" Target="http://www-db.deis.unibo.it/courses/TW/DOCS/w3schools/sql/sql_func_count.asp.html" TargetMode="External"/><Relationship Id="rId4" Type="http://schemas.openxmlformats.org/officeDocument/2006/relationships/hyperlink" Target="https://www.w3schools.com/sql/func_mysql_if.asp"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42.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46.xml.rels><?xml version="1.0" encoding="UTF-8" standalone="yes"?>
<Relationships xmlns="http://schemas.openxmlformats.org/package/2006/relationships"><Relationship Id="rId3" Type="http://schemas.openxmlformats.org/officeDocument/2006/relationships/image" Target="../media/image111.png"/><Relationship Id="rId7" Type="http://schemas.microsoft.com/office/2007/relationships/hdphoto" Target="../media/hdphoto3.wdp"/><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4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4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4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25.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5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image" Target="../media/image129.png"/></Relationships>
</file>

<file path=ppt/slides/_rels/slide53.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5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55.xml.rels><?xml version="1.0" encoding="UTF-8" standalone="yes"?>
<Relationships xmlns="http://schemas.openxmlformats.org/package/2006/relationships"><Relationship Id="rId2" Type="http://schemas.openxmlformats.org/officeDocument/2006/relationships/hyperlink" Target="https://www.kaggle.com/datasets"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6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6B9684-E5BF-9A5C-284F-181147F64127}"/>
              </a:ext>
            </a:extLst>
          </p:cNvPr>
          <p:cNvSpPr>
            <a:spLocks noGrp="1"/>
          </p:cNvSpPr>
          <p:nvPr>
            <p:ph type="title"/>
          </p:nvPr>
        </p:nvSpPr>
        <p:spPr>
          <a:xfrm>
            <a:off x="1685365" y="3684494"/>
            <a:ext cx="9287435" cy="1325563"/>
          </a:xfrm>
        </p:spPr>
        <p:txBody>
          <a:bodyPr>
            <a:normAutofit/>
          </a:bodyPr>
          <a:lstStyle/>
          <a:p>
            <a:pPr algn="l"/>
            <a:r>
              <a:rPr lang="es-MX" b="1" i="0" dirty="0">
                <a:effectLst/>
              </a:rPr>
              <a:t>Analizar datos para responder preguntas</a:t>
            </a:r>
          </a:p>
        </p:txBody>
      </p:sp>
      <p:pic>
        <p:nvPicPr>
          <p:cNvPr id="1026" name="Picture 2" descr="Google Logo - símbolo, significado logotipo, historia, PNG">
            <a:extLst>
              <a:ext uri="{FF2B5EF4-FFF2-40B4-BE49-F238E27FC236}">
                <a16:creationId xmlns:a16="http://schemas.microsoft.com/office/drawing/2014/main" id="{10183E01-27FD-9FFF-A23F-7FAF3469A0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7977" y="1032060"/>
            <a:ext cx="5145740" cy="2894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39095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6499FD8-ACF7-710F-E6F0-43ECBC0B5690}"/>
              </a:ext>
            </a:extLst>
          </p:cNvPr>
          <p:cNvPicPr>
            <a:picLocks noChangeAspect="1"/>
          </p:cNvPicPr>
          <p:nvPr/>
        </p:nvPicPr>
        <p:blipFill>
          <a:blip r:embed="rId2"/>
          <a:stretch>
            <a:fillRect/>
          </a:stretch>
        </p:blipFill>
        <p:spPr>
          <a:xfrm>
            <a:off x="457200" y="925709"/>
            <a:ext cx="5638800" cy="2009775"/>
          </a:xfrm>
          <a:prstGeom prst="rect">
            <a:avLst/>
          </a:prstGeom>
        </p:spPr>
      </p:pic>
      <p:sp>
        <p:nvSpPr>
          <p:cNvPr id="4" name="CuadroTexto 3">
            <a:extLst>
              <a:ext uri="{FF2B5EF4-FFF2-40B4-BE49-F238E27FC236}">
                <a16:creationId xmlns:a16="http://schemas.microsoft.com/office/drawing/2014/main" id="{EEBFD328-55B6-2FC7-E5C5-BEBB791FB7AF}"/>
              </a:ext>
            </a:extLst>
          </p:cNvPr>
          <p:cNvSpPr txBox="1"/>
          <p:nvPr/>
        </p:nvSpPr>
        <p:spPr>
          <a:xfrm>
            <a:off x="7203294" y="1641308"/>
            <a:ext cx="3828082" cy="2308324"/>
          </a:xfrm>
          <a:prstGeom prst="rect">
            <a:avLst/>
          </a:prstGeom>
          <a:noFill/>
        </p:spPr>
        <p:txBody>
          <a:bodyPr wrap="square" rtlCol="0">
            <a:spAutoFit/>
          </a:bodyPr>
          <a:lstStyle/>
          <a:p>
            <a:r>
              <a:rPr lang="es-MX" b="1" dirty="0"/>
              <a:t>CONVERTIR(Valor, ”F”, ”C”)</a:t>
            </a:r>
          </a:p>
          <a:p>
            <a:endParaRPr lang="es-MX" b="1" dirty="0"/>
          </a:p>
          <a:p>
            <a:endParaRPr lang="es-MX" b="1" dirty="0"/>
          </a:p>
          <a:p>
            <a:r>
              <a:rPr lang="es-MX" b="1" dirty="0"/>
              <a:t>CONVERTIR(a2, ”F”, ”C”)</a:t>
            </a:r>
          </a:p>
          <a:p>
            <a:endParaRPr lang="es-MX" b="1" dirty="0"/>
          </a:p>
          <a:p>
            <a:r>
              <a:rPr lang="es-MX" b="1" dirty="0"/>
              <a:t>Convertir el tipo de unidades Fahrenheit a Celsius</a:t>
            </a:r>
          </a:p>
          <a:p>
            <a:endParaRPr lang="es-MX" b="1" dirty="0"/>
          </a:p>
        </p:txBody>
      </p:sp>
      <p:sp>
        <p:nvSpPr>
          <p:cNvPr id="5" name="CuadroTexto 4">
            <a:extLst>
              <a:ext uri="{FF2B5EF4-FFF2-40B4-BE49-F238E27FC236}">
                <a16:creationId xmlns:a16="http://schemas.microsoft.com/office/drawing/2014/main" id="{7F761CCD-992D-643E-F874-A3B64BEBE79C}"/>
              </a:ext>
            </a:extLst>
          </p:cNvPr>
          <p:cNvSpPr txBox="1"/>
          <p:nvPr/>
        </p:nvSpPr>
        <p:spPr>
          <a:xfrm>
            <a:off x="937819" y="3949632"/>
            <a:ext cx="4641005" cy="1200329"/>
          </a:xfrm>
          <a:prstGeom prst="rect">
            <a:avLst/>
          </a:prstGeom>
          <a:noFill/>
        </p:spPr>
        <p:txBody>
          <a:bodyPr wrap="square" rtlCol="0">
            <a:spAutoFit/>
          </a:bodyPr>
          <a:lstStyle/>
          <a:p>
            <a:r>
              <a:rPr lang="es-MX" b="0" i="0" dirty="0">
                <a:solidFill>
                  <a:srgbClr val="1F1F1F"/>
                </a:solidFill>
                <a:effectLst/>
                <a:latin typeface="Source Sans Pro" panose="020B0503030403020204" pitchFamily="34" charset="0"/>
              </a:rPr>
              <a:t>Una forma de garantizar que tu análisis de los datos sea preciso es darles a todos el formato correcto. Esto es así aunque ya hayas limpiado y procesado tus datos. </a:t>
            </a:r>
            <a:endParaRPr lang="es-MX" b="1" dirty="0"/>
          </a:p>
        </p:txBody>
      </p:sp>
    </p:spTree>
    <p:extLst>
      <p:ext uri="{BB962C8B-B14F-4D97-AF65-F5344CB8AC3E}">
        <p14:creationId xmlns:p14="http://schemas.microsoft.com/office/powerpoint/2010/main" val="652547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206A465-4755-D791-2FCF-97F06EA7FD52}"/>
              </a:ext>
            </a:extLst>
          </p:cNvPr>
          <p:cNvSpPr>
            <a:spLocks noGrp="1"/>
          </p:cNvSpPr>
          <p:nvPr>
            <p:ph idx="1"/>
          </p:nvPr>
        </p:nvSpPr>
        <p:spPr>
          <a:xfrm>
            <a:off x="642752" y="209723"/>
            <a:ext cx="10906496" cy="6438554"/>
          </a:xfrm>
        </p:spPr>
        <p:txBody>
          <a:bodyPr>
            <a:normAutofit/>
          </a:bodyPr>
          <a:lstStyle/>
          <a:p>
            <a:pPr marL="0" indent="0">
              <a:buNone/>
            </a:pPr>
            <a:r>
              <a:rPr lang="es-MX" sz="2400" dirty="0">
                <a:solidFill>
                  <a:srgbClr val="1F1F1F"/>
                </a:solidFill>
                <a:latin typeface="Source Sans Pro" panose="020B0503030403020204" pitchFamily="34" charset="0"/>
              </a:rPr>
              <a:t>H</a:t>
            </a:r>
            <a:r>
              <a:rPr lang="es-MX" sz="2400" b="0" i="0" dirty="0">
                <a:solidFill>
                  <a:srgbClr val="1F1F1F"/>
                </a:solidFill>
                <a:effectLst/>
                <a:latin typeface="Source Sans Pro" panose="020B0503030403020204" pitchFamily="34" charset="0"/>
              </a:rPr>
              <a:t>ay muchas situaciones en las que quizá tengas que convertir datos </a:t>
            </a:r>
          </a:p>
          <a:p>
            <a:pPr marL="0" indent="0">
              <a:buNone/>
            </a:pPr>
            <a:endParaRPr lang="es-MX" sz="2400" b="0" i="0" dirty="0">
              <a:solidFill>
                <a:srgbClr val="1F1F1F"/>
              </a:solidFill>
              <a:effectLst/>
              <a:latin typeface="Source Sans Pro" panose="020B0503030403020204" pitchFamily="34" charset="0"/>
            </a:endParaRPr>
          </a:p>
          <a:p>
            <a:r>
              <a:rPr lang="es-MX" sz="2400" b="1" dirty="0">
                <a:effectLst/>
                <a:latin typeface="unset"/>
              </a:rPr>
              <a:t>Cadena de texto a </a:t>
            </a:r>
            <a:r>
              <a:rPr lang="es-MX" sz="2400" b="1" dirty="0">
                <a:effectLst/>
                <a:latin typeface="unset"/>
                <a:hlinkClick r:id="rId2"/>
              </a:rPr>
              <a:t>fecha</a:t>
            </a:r>
            <a:r>
              <a:rPr lang="es-MX" sz="2400" b="1" dirty="0">
                <a:effectLst/>
                <a:latin typeface="unset"/>
              </a:rPr>
              <a:t>  =FECHA(VALOR(IZQUIERDA(A1,4)), VALOR(EXTRAE(A1,6,2)), VALOR(EXTRAE(A1,9,2)))</a:t>
            </a:r>
          </a:p>
          <a:p>
            <a:endParaRPr lang="es-MX" sz="2400" b="1" dirty="0">
              <a:effectLst/>
              <a:latin typeface="var(--cds-font-family-source-sans-pro)"/>
            </a:endParaRPr>
          </a:p>
          <a:p>
            <a:r>
              <a:rPr lang="es-MX" sz="2400" b="1" dirty="0">
                <a:effectLst/>
                <a:latin typeface="unset"/>
              </a:rPr>
              <a:t>Cadena de texto a </a:t>
            </a:r>
            <a:r>
              <a:rPr lang="es-MX" sz="2400" b="1" dirty="0">
                <a:effectLst/>
                <a:latin typeface="unset"/>
                <a:hlinkClick r:id="rId3"/>
              </a:rPr>
              <a:t>cifra</a:t>
            </a:r>
            <a:r>
              <a:rPr lang="es-MX" sz="2400" b="1" dirty="0">
                <a:effectLst/>
                <a:latin typeface="unset"/>
              </a:rPr>
              <a:t>    =VALOR(A1)</a:t>
            </a:r>
          </a:p>
          <a:p>
            <a:endParaRPr lang="es-MX" sz="2400" b="1" dirty="0">
              <a:effectLst/>
              <a:latin typeface="var(--cds-font-family-source-sans-pro)"/>
            </a:endParaRPr>
          </a:p>
          <a:p>
            <a:r>
              <a:rPr lang="es-MX" sz="2400" b="1" dirty="0">
                <a:effectLst/>
                <a:latin typeface="unset"/>
              </a:rPr>
              <a:t>Combinar </a:t>
            </a:r>
            <a:r>
              <a:rPr lang="es-MX" sz="2400" b="1" dirty="0">
                <a:effectLst/>
                <a:latin typeface="unset"/>
                <a:hlinkClick r:id="rId4"/>
              </a:rPr>
              <a:t>columnas</a:t>
            </a:r>
            <a:r>
              <a:rPr lang="es-MX" sz="2400" b="1" dirty="0">
                <a:effectLst/>
                <a:latin typeface="unset"/>
              </a:rPr>
              <a:t>         =CONCATENAR(A1, B1)</a:t>
            </a:r>
          </a:p>
          <a:p>
            <a:endParaRPr lang="es-MX" sz="2400" b="1" dirty="0">
              <a:effectLst/>
              <a:latin typeface="var(--cds-font-family-source-sans-pro)"/>
            </a:endParaRPr>
          </a:p>
          <a:p>
            <a:r>
              <a:rPr lang="es-MX" sz="2400" b="1" dirty="0">
                <a:effectLst/>
                <a:latin typeface="unset"/>
              </a:rPr>
              <a:t>Cifras a </a:t>
            </a:r>
            <a:r>
              <a:rPr lang="es-MX" sz="2400" b="1" dirty="0">
                <a:effectLst/>
                <a:latin typeface="unset"/>
                <a:hlinkClick r:id="rId5"/>
              </a:rPr>
              <a:t>porcentaje</a:t>
            </a:r>
            <a:r>
              <a:rPr lang="es-MX" sz="2400" b="1" dirty="0">
                <a:effectLst/>
                <a:latin typeface="unset"/>
              </a:rPr>
              <a:t>           =A1 * 100 &amp; "%"</a:t>
            </a:r>
            <a:endParaRPr lang="es-MX" sz="2400" b="1" dirty="0">
              <a:effectLst/>
              <a:latin typeface="var(--cds-font-family-source-sans-pro)"/>
            </a:endParaRPr>
          </a:p>
          <a:p>
            <a:pPr marL="0" indent="0">
              <a:buNone/>
            </a:pPr>
            <a:endParaRPr lang="es-MX" sz="2400" b="0" i="0" u="sng" dirty="0">
              <a:solidFill>
                <a:srgbClr val="1F1F1F"/>
              </a:solidFill>
              <a:effectLst/>
              <a:latin typeface="Source Sans Pro" panose="020B0503030403020204" pitchFamily="34" charset="0"/>
              <a:hlinkClick r:id="rId5"/>
            </a:endParaRPr>
          </a:p>
          <a:p>
            <a:pPr marL="0" indent="0">
              <a:buNone/>
            </a:pPr>
            <a:r>
              <a:rPr lang="es-MX" sz="2400" b="0" i="0" dirty="0">
                <a:solidFill>
                  <a:srgbClr val="1F1F1F"/>
                </a:solidFill>
                <a:effectLst/>
                <a:latin typeface="Source Sans Pro" panose="020B0503030403020204" pitchFamily="34" charset="0"/>
              </a:rPr>
              <a:t>Si necesitas convertir otros tipos de datos, puedes encontrar recursos útiles en el </a:t>
            </a:r>
            <a:r>
              <a:rPr lang="es-MX" sz="2400" b="1" i="0" u="sng" dirty="0">
                <a:solidFill>
                  <a:srgbClr val="1F1F1F"/>
                </a:solidFill>
                <a:effectLst/>
                <a:latin typeface="unset"/>
                <a:hlinkClick r:id="rId6"/>
              </a:rPr>
              <a:t>Soporte técnico de Microsoft</a:t>
            </a:r>
            <a:r>
              <a:rPr lang="es-MX" sz="2400" b="1" i="0" dirty="0">
                <a:solidFill>
                  <a:srgbClr val="1F1F1F"/>
                </a:solidFill>
                <a:effectLst/>
                <a:latin typeface="unset"/>
              </a:rPr>
              <a:t> </a:t>
            </a:r>
            <a:r>
              <a:rPr lang="es-MX" sz="2400" b="0" i="0" dirty="0">
                <a:solidFill>
                  <a:srgbClr val="1F1F1F"/>
                </a:solidFill>
                <a:effectLst/>
                <a:latin typeface="Source Sans Pro" panose="020B0503030403020204" pitchFamily="34" charset="0"/>
              </a:rPr>
              <a:t>para Excel o </a:t>
            </a:r>
            <a:r>
              <a:rPr lang="es-MX" sz="2400" b="1" i="0" u="sng" dirty="0">
                <a:solidFill>
                  <a:srgbClr val="1F1F1F"/>
                </a:solidFill>
                <a:effectLst/>
                <a:latin typeface="unset"/>
                <a:hlinkClick r:id="rId7"/>
              </a:rPr>
              <a:t>la Ayuda de Editores de Google </a:t>
            </a:r>
            <a:r>
              <a:rPr lang="es-MX" sz="2400" b="1" i="0" u="sng" dirty="0" err="1">
                <a:solidFill>
                  <a:srgbClr val="1F1F1F"/>
                </a:solidFill>
                <a:effectLst/>
                <a:latin typeface="unset"/>
                <a:hlinkClick r:id="rId7"/>
              </a:rPr>
              <a:t>Docs</a:t>
            </a:r>
            <a:r>
              <a:rPr lang="es-MX" sz="2400" b="0" i="0" dirty="0">
                <a:solidFill>
                  <a:srgbClr val="1F1F1F"/>
                </a:solidFill>
                <a:effectLst/>
                <a:latin typeface="Source Sans Pro" panose="020B0503030403020204" pitchFamily="34" charset="0"/>
              </a:rPr>
              <a:t> para Google </a:t>
            </a:r>
            <a:r>
              <a:rPr lang="es-MX" sz="2400" b="0" i="0" dirty="0" err="1">
                <a:solidFill>
                  <a:srgbClr val="1F1F1F"/>
                </a:solidFill>
                <a:effectLst/>
                <a:latin typeface="Source Sans Pro" panose="020B0503030403020204" pitchFamily="34" charset="0"/>
              </a:rPr>
              <a:t>Sheets</a:t>
            </a:r>
            <a:r>
              <a:rPr lang="es-MX" sz="2400" b="0" i="0" dirty="0">
                <a:solidFill>
                  <a:srgbClr val="1F1F1F"/>
                </a:solidFill>
                <a:effectLst/>
                <a:latin typeface="Source Sans Pro" panose="020B0503030403020204" pitchFamily="34" charset="0"/>
              </a:rPr>
              <a:t>. </a:t>
            </a:r>
          </a:p>
          <a:p>
            <a:r>
              <a:rPr lang="es-MX" sz="2400" b="1" dirty="0">
                <a:effectLst/>
                <a:latin typeface="unset"/>
              </a:rPr>
              <a:t>Usar las funciones CONCAT (</a:t>
            </a:r>
            <a:r>
              <a:rPr lang="es-MX" sz="1600" b="0" i="0" dirty="0">
                <a:effectLst/>
                <a:latin typeface="Söhne"/>
              </a:rPr>
              <a:t>puede utilizarse como un rango dinámico</a:t>
            </a:r>
            <a:r>
              <a:rPr lang="es-MX" sz="2400" b="1" dirty="0">
                <a:effectLst/>
                <a:latin typeface="unset"/>
              </a:rPr>
              <a:t>) y CONCATENATE</a:t>
            </a:r>
          </a:p>
          <a:p>
            <a:pPr marL="0" indent="0">
              <a:buNone/>
            </a:pPr>
            <a:endParaRPr lang="es-MX" sz="2400" b="1" dirty="0">
              <a:effectLst/>
              <a:latin typeface="unset"/>
            </a:endParaRPr>
          </a:p>
          <a:p>
            <a:endParaRPr lang="es-MX" b="1" dirty="0">
              <a:latin typeface="unset"/>
            </a:endParaRPr>
          </a:p>
          <a:p>
            <a:pPr marL="0" indent="0">
              <a:buNone/>
            </a:pPr>
            <a:endParaRPr lang="es-MX" dirty="0">
              <a:effectLst/>
              <a:latin typeface="var(--cds-font-family-source-sans-pro)"/>
            </a:endParaRPr>
          </a:p>
          <a:p>
            <a:endParaRPr lang="es-MX" dirty="0">
              <a:solidFill>
                <a:srgbClr val="1F1F1F"/>
              </a:solidFill>
              <a:latin typeface="Source Sans Pro" panose="020B0503030403020204" pitchFamily="34" charset="0"/>
            </a:endParaRPr>
          </a:p>
        </p:txBody>
      </p:sp>
      <p:sp>
        <p:nvSpPr>
          <p:cNvPr id="2" name="CuadroTexto 1">
            <a:extLst>
              <a:ext uri="{FF2B5EF4-FFF2-40B4-BE49-F238E27FC236}">
                <a16:creationId xmlns:a16="http://schemas.microsoft.com/office/drawing/2014/main" id="{8BBF73EE-A6C3-429A-0860-030C81C92CB0}"/>
              </a:ext>
            </a:extLst>
          </p:cNvPr>
          <p:cNvSpPr txBox="1"/>
          <p:nvPr/>
        </p:nvSpPr>
        <p:spPr>
          <a:xfrm>
            <a:off x="8350624" y="2407024"/>
            <a:ext cx="3198624" cy="646331"/>
          </a:xfrm>
          <a:prstGeom prst="rect">
            <a:avLst/>
          </a:prstGeom>
          <a:noFill/>
        </p:spPr>
        <p:txBody>
          <a:bodyPr wrap="square" rtlCol="0">
            <a:spAutoFit/>
          </a:bodyPr>
          <a:lstStyle/>
          <a:p>
            <a:r>
              <a:rPr lang="es-MX" dirty="0"/>
              <a:t>=EXTRAE(texto, posición_inicial, número_de_caracteres)</a:t>
            </a:r>
          </a:p>
        </p:txBody>
      </p:sp>
    </p:spTree>
    <p:extLst>
      <p:ext uri="{BB962C8B-B14F-4D97-AF65-F5344CB8AC3E}">
        <p14:creationId xmlns:p14="http://schemas.microsoft.com/office/powerpoint/2010/main" val="2651024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C594D3-133D-D1A7-B2D1-FF6636A8A527}"/>
              </a:ext>
            </a:extLst>
          </p:cNvPr>
          <p:cNvSpPr>
            <a:spLocks noGrp="1"/>
          </p:cNvSpPr>
          <p:nvPr>
            <p:ph type="title"/>
          </p:nvPr>
        </p:nvSpPr>
        <p:spPr>
          <a:xfrm>
            <a:off x="671945" y="412336"/>
            <a:ext cx="2605644" cy="537400"/>
          </a:xfrm>
        </p:spPr>
        <p:txBody>
          <a:bodyPr>
            <a:normAutofit fontScale="90000"/>
          </a:bodyPr>
          <a:lstStyle/>
          <a:p>
            <a:r>
              <a:rPr lang="es-MX" sz="3200" dirty="0">
                <a:solidFill>
                  <a:srgbClr val="0070C0"/>
                </a:solidFill>
              </a:rPr>
              <a:t>Data </a:t>
            </a:r>
            <a:r>
              <a:rPr lang="es-MX" sz="3200" dirty="0" err="1">
                <a:solidFill>
                  <a:srgbClr val="0070C0"/>
                </a:solidFill>
              </a:rPr>
              <a:t>validation</a:t>
            </a:r>
            <a:endParaRPr lang="es-MX" sz="3200" dirty="0">
              <a:solidFill>
                <a:srgbClr val="0070C0"/>
              </a:solidFill>
            </a:endParaRPr>
          </a:p>
        </p:txBody>
      </p:sp>
      <p:pic>
        <p:nvPicPr>
          <p:cNvPr id="5" name="Imagen 4">
            <a:extLst>
              <a:ext uri="{FF2B5EF4-FFF2-40B4-BE49-F238E27FC236}">
                <a16:creationId xmlns:a16="http://schemas.microsoft.com/office/drawing/2014/main" id="{9E747116-0CDA-9A1A-45F3-5522C6CACE9D}"/>
              </a:ext>
            </a:extLst>
          </p:cNvPr>
          <p:cNvPicPr>
            <a:picLocks noChangeAspect="1"/>
          </p:cNvPicPr>
          <p:nvPr/>
        </p:nvPicPr>
        <p:blipFill>
          <a:blip r:embed="rId2"/>
          <a:stretch>
            <a:fillRect/>
          </a:stretch>
        </p:blipFill>
        <p:spPr>
          <a:xfrm>
            <a:off x="3579668" y="299665"/>
            <a:ext cx="6362700" cy="1057275"/>
          </a:xfrm>
          <a:prstGeom prst="rect">
            <a:avLst/>
          </a:prstGeom>
        </p:spPr>
      </p:pic>
      <p:sp>
        <p:nvSpPr>
          <p:cNvPr id="8" name="CuadroTexto 7">
            <a:extLst>
              <a:ext uri="{FF2B5EF4-FFF2-40B4-BE49-F238E27FC236}">
                <a16:creationId xmlns:a16="http://schemas.microsoft.com/office/drawing/2014/main" id="{4793D59E-7328-07ED-69CA-E73C83E9713E}"/>
              </a:ext>
            </a:extLst>
          </p:cNvPr>
          <p:cNvSpPr txBox="1"/>
          <p:nvPr/>
        </p:nvSpPr>
        <p:spPr>
          <a:xfrm>
            <a:off x="6381320" y="1850448"/>
            <a:ext cx="3301340" cy="923330"/>
          </a:xfrm>
          <a:prstGeom prst="rect">
            <a:avLst/>
          </a:prstGeom>
          <a:noFill/>
        </p:spPr>
        <p:txBody>
          <a:bodyPr wrap="square" rtlCol="0">
            <a:spAutoFit/>
          </a:bodyPr>
          <a:lstStyle/>
          <a:p>
            <a:r>
              <a:rPr lang="es-MX" dirty="0"/>
              <a:t>Seleccionar Columna, Herramientas de datos Datos, Validación de Datos, Lista, origen</a:t>
            </a:r>
          </a:p>
        </p:txBody>
      </p:sp>
      <p:pic>
        <p:nvPicPr>
          <p:cNvPr id="10" name="Imagen 9">
            <a:extLst>
              <a:ext uri="{FF2B5EF4-FFF2-40B4-BE49-F238E27FC236}">
                <a16:creationId xmlns:a16="http://schemas.microsoft.com/office/drawing/2014/main" id="{00EF71D9-E048-1549-9363-923E0A774386}"/>
              </a:ext>
            </a:extLst>
          </p:cNvPr>
          <p:cNvPicPr>
            <a:picLocks noChangeAspect="1"/>
          </p:cNvPicPr>
          <p:nvPr/>
        </p:nvPicPr>
        <p:blipFill>
          <a:blip r:embed="rId3"/>
          <a:stretch>
            <a:fillRect/>
          </a:stretch>
        </p:blipFill>
        <p:spPr>
          <a:xfrm>
            <a:off x="653451" y="2655459"/>
            <a:ext cx="5248275" cy="2028825"/>
          </a:xfrm>
          <a:prstGeom prst="rect">
            <a:avLst/>
          </a:prstGeom>
        </p:spPr>
      </p:pic>
      <p:sp>
        <p:nvSpPr>
          <p:cNvPr id="11" name="CuadroTexto 10">
            <a:extLst>
              <a:ext uri="{FF2B5EF4-FFF2-40B4-BE49-F238E27FC236}">
                <a16:creationId xmlns:a16="http://schemas.microsoft.com/office/drawing/2014/main" id="{9EE67AAA-E896-F25B-901C-7AEEBB7347FB}"/>
              </a:ext>
            </a:extLst>
          </p:cNvPr>
          <p:cNvSpPr txBox="1"/>
          <p:nvPr/>
        </p:nvSpPr>
        <p:spPr>
          <a:xfrm>
            <a:off x="6712670" y="3483955"/>
            <a:ext cx="4817423" cy="1200329"/>
          </a:xfrm>
          <a:prstGeom prst="rect">
            <a:avLst/>
          </a:prstGeom>
          <a:noFill/>
        </p:spPr>
        <p:txBody>
          <a:bodyPr wrap="square" rtlCol="0">
            <a:spAutoFit/>
          </a:bodyPr>
          <a:lstStyle/>
          <a:p>
            <a:r>
              <a:rPr lang="es-MX" dirty="0"/>
              <a:t>Inicio, Formato condicional, conjunto de iconos, elegir, </a:t>
            </a:r>
          </a:p>
          <a:p>
            <a:r>
              <a:rPr lang="es-MX" dirty="0"/>
              <a:t>Inicio, Formato condicional, </a:t>
            </a:r>
            <a:r>
              <a:rPr lang="es-MX" dirty="0" err="1"/>
              <a:t>admin</a:t>
            </a:r>
            <a:r>
              <a:rPr lang="es-MX" dirty="0"/>
              <a:t>, reglas, editar, mostrar icono, aceptar </a:t>
            </a:r>
          </a:p>
        </p:txBody>
      </p:sp>
      <p:sp>
        <p:nvSpPr>
          <p:cNvPr id="12" name="CuadroTexto 11">
            <a:extLst>
              <a:ext uri="{FF2B5EF4-FFF2-40B4-BE49-F238E27FC236}">
                <a16:creationId xmlns:a16="http://schemas.microsoft.com/office/drawing/2014/main" id="{DEC5E3F2-FF5E-FA8D-9997-111A645F24CA}"/>
              </a:ext>
            </a:extLst>
          </p:cNvPr>
          <p:cNvSpPr txBox="1"/>
          <p:nvPr/>
        </p:nvSpPr>
        <p:spPr>
          <a:xfrm>
            <a:off x="4488871" y="5358006"/>
            <a:ext cx="4069279" cy="1200329"/>
          </a:xfrm>
          <a:prstGeom prst="rect">
            <a:avLst/>
          </a:prstGeom>
          <a:noFill/>
        </p:spPr>
        <p:txBody>
          <a:bodyPr wrap="square" rtlCol="0">
            <a:spAutoFit/>
          </a:bodyPr>
          <a:lstStyle/>
          <a:p>
            <a:pPr algn="l"/>
            <a:r>
              <a:rPr lang="es-MX" i="0" dirty="0">
                <a:effectLst/>
              </a:rPr>
              <a:t>Seleccionar celdas a proteger:</a:t>
            </a:r>
          </a:p>
          <a:p>
            <a:pPr algn="l"/>
            <a:r>
              <a:rPr lang="es-MX" i="0" dirty="0">
                <a:effectLst/>
              </a:rPr>
              <a:t>Ir a la pestaña "Revisar":</a:t>
            </a:r>
          </a:p>
          <a:p>
            <a:pPr algn="l"/>
            <a:r>
              <a:rPr lang="es-MX" i="0" dirty="0">
                <a:effectLst/>
              </a:rPr>
              <a:t>Habilitar la protección de la hoja:</a:t>
            </a:r>
          </a:p>
          <a:p>
            <a:pPr algn="l"/>
            <a:r>
              <a:rPr lang="es-MX" i="0" dirty="0">
                <a:effectLst/>
              </a:rPr>
              <a:t>Aceptar:</a:t>
            </a:r>
          </a:p>
        </p:txBody>
      </p:sp>
      <p:cxnSp>
        <p:nvCxnSpPr>
          <p:cNvPr id="4" name="Conector recto de flecha 3">
            <a:extLst>
              <a:ext uri="{FF2B5EF4-FFF2-40B4-BE49-F238E27FC236}">
                <a16:creationId xmlns:a16="http://schemas.microsoft.com/office/drawing/2014/main" id="{EE9A767C-3B28-9F4E-7D13-06CE4A5F24B7}"/>
              </a:ext>
            </a:extLst>
          </p:cNvPr>
          <p:cNvCxnSpPr>
            <a:cxnSpLocks/>
            <a:endCxn id="11" idx="1"/>
          </p:cNvCxnSpPr>
          <p:nvPr/>
        </p:nvCxnSpPr>
        <p:spPr>
          <a:xfrm>
            <a:off x="4007224" y="3980329"/>
            <a:ext cx="2705446" cy="1037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 name="Conector recto de flecha 5">
            <a:extLst>
              <a:ext uri="{FF2B5EF4-FFF2-40B4-BE49-F238E27FC236}">
                <a16:creationId xmlns:a16="http://schemas.microsoft.com/office/drawing/2014/main" id="{7F227764-4D0B-BC63-6CF5-B9F944BFC714}"/>
              </a:ext>
            </a:extLst>
          </p:cNvPr>
          <p:cNvCxnSpPr>
            <a:cxnSpLocks/>
          </p:cNvCxnSpPr>
          <p:nvPr/>
        </p:nvCxnSpPr>
        <p:spPr>
          <a:xfrm flipV="1">
            <a:off x="4488871" y="2173613"/>
            <a:ext cx="1770181" cy="12553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Conector recto de flecha 8">
            <a:extLst>
              <a:ext uri="{FF2B5EF4-FFF2-40B4-BE49-F238E27FC236}">
                <a16:creationId xmlns:a16="http://schemas.microsoft.com/office/drawing/2014/main" id="{8D4CCF63-1BFA-85FD-EBED-49A69A60028F}"/>
              </a:ext>
            </a:extLst>
          </p:cNvPr>
          <p:cNvCxnSpPr>
            <a:cxnSpLocks/>
            <a:endCxn id="12" idx="1"/>
          </p:cNvCxnSpPr>
          <p:nvPr/>
        </p:nvCxnSpPr>
        <p:spPr>
          <a:xfrm>
            <a:off x="2494939" y="4729107"/>
            <a:ext cx="1993932" cy="12290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1370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4C697AC-5AAE-072E-D941-4F98FCE3E724}"/>
              </a:ext>
            </a:extLst>
          </p:cNvPr>
          <p:cNvPicPr>
            <a:picLocks noChangeAspect="1"/>
          </p:cNvPicPr>
          <p:nvPr/>
        </p:nvPicPr>
        <p:blipFill>
          <a:blip r:embed="rId2"/>
          <a:stretch>
            <a:fillRect/>
          </a:stretch>
        </p:blipFill>
        <p:spPr>
          <a:xfrm>
            <a:off x="704231" y="2008326"/>
            <a:ext cx="5834125" cy="1525436"/>
          </a:xfrm>
          <a:prstGeom prst="rect">
            <a:avLst/>
          </a:prstGeom>
        </p:spPr>
      </p:pic>
      <p:sp>
        <p:nvSpPr>
          <p:cNvPr id="6" name="CuadroTexto 5">
            <a:extLst>
              <a:ext uri="{FF2B5EF4-FFF2-40B4-BE49-F238E27FC236}">
                <a16:creationId xmlns:a16="http://schemas.microsoft.com/office/drawing/2014/main" id="{0FEB9CC8-A5E4-17E5-C5BB-EFCEECD1B9B1}"/>
              </a:ext>
            </a:extLst>
          </p:cNvPr>
          <p:cNvSpPr txBox="1"/>
          <p:nvPr/>
        </p:nvSpPr>
        <p:spPr>
          <a:xfrm>
            <a:off x="7813789" y="1342843"/>
            <a:ext cx="2600696" cy="1323439"/>
          </a:xfrm>
          <a:prstGeom prst="rect">
            <a:avLst/>
          </a:prstGeom>
          <a:noFill/>
        </p:spPr>
        <p:txBody>
          <a:bodyPr wrap="square" rtlCol="0">
            <a:spAutoFit/>
          </a:bodyPr>
          <a:lstStyle/>
          <a:p>
            <a:r>
              <a:rPr lang="es-MX" sz="2000" b="1" dirty="0">
                <a:solidFill>
                  <a:srgbClr val="00B050"/>
                </a:solidFill>
              </a:rPr>
              <a:t>Inicio</a:t>
            </a:r>
          </a:p>
          <a:p>
            <a:r>
              <a:rPr lang="es-MX" sz="2000" b="1" dirty="0">
                <a:solidFill>
                  <a:srgbClr val="00B050"/>
                </a:solidFill>
              </a:rPr>
              <a:t>Formato condicional</a:t>
            </a:r>
          </a:p>
          <a:p>
            <a:r>
              <a:rPr lang="es-MX" sz="2000" b="1" dirty="0">
                <a:solidFill>
                  <a:srgbClr val="00B050"/>
                </a:solidFill>
              </a:rPr>
              <a:t>Nueva regla</a:t>
            </a:r>
          </a:p>
          <a:p>
            <a:endParaRPr lang="es-MX" sz="2000" b="1" dirty="0">
              <a:solidFill>
                <a:srgbClr val="00B050"/>
              </a:solidFill>
            </a:endParaRPr>
          </a:p>
        </p:txBody>
      </p:sp>
      <p:sp>
        <p:nvSpPr>
          <p:cNvPr id="7" name="CuadroTexto 6">
            <a:extLst>
              <a:ext uri="{FF2B5EF4-FFF2-40B4-BE49-F238E27FC236}">
                <a16:creationId xmlns:a16="http://schemas.microsoft.com/office/drawing/2014/main" id="{A0B776EC-02FA-22D4-F80C-0C2D751F65C4}"/>
              </a:ext>
            </a:extLst>
          </p:cNvPr>
          <p:cNvSpPr txBox="1"/>
          <p:nvPr/>
        </p:nvSpPr>
        <p:spPr>
          <a:xfrm>
            <a:off x="7907918" y="3872534"/>
            <a:ext cx="2600696" cy="1015663"/>
          </a:xfrm>
          <a:prstGeom prst="rect">
            <a:avLst/>
          </a:prstGeom>
          <a:noFill/>
        </p:spPr>
        <p:txBody>
          <a:bodyPr wrap="square" rtlCol="0">
            <a:spAutoFit/>
          </a:bodyPr>
          <a:lstStyle/>
          <a:p>
            <a:r>
              <a:rPr lang="es-MX" sz="2000" b="1" dirty="0">
                <a:solidFill>
                  <a:srgbClr val="00B050"/>
                </a:solidFill>
              </a:rPr>
              <a:t>Datos</a:t>
            </a:r>
          </a:p>
          <a:p>
            <a:r>
              <a:rPr lang="es-MX" sz="2000" b="1" dirty="0">
                <a:solidFill>
                  <a:srgbClr val="00B050"/>
                </a:solidFill>
              </a:rPr>
              <a:t>Validación de datos</a:t>
            </a:r>
          </a:p>
          <a:p>
            <a:endParaRPr lang="es-MX" sz="2000" b="1" dirty="0">
              <a:solidFill>
                <a:srgbClr val="00B050"/>
              </a:solidFill>
            </a:endParaRPr>
          </a:p>
        </p:txBody>
      </p:sp>
      <p:cxnSp>
        <p:nvCxnSpPr>
          <p:cNvPr id="3" name="Conector recto de flecha 2">
            <a:extLst>
              <a:ext uri="{FF2B5EF4-FFF2-40B4-BE49-F238E27FC236}">
                <a16:creationId xmlns:a16="http://schemas.microsoft.com/office/drawing/2014/main" id="{492C93A1-4DA3-D42F-66E5-DEB6AEA6270A}"/>
              </a:ext>
            </a:extLst>
          </p:cNvPr>
          <p:cNvCxnSpPr>
            <a:cxnSpLocks/>
            <a:stCxn id="5" idx="3"/>
            <a:endCxn id="6" idx="1"/>
          </p:cNvCxnSpPr>
          <p:nvPr/>
        </p:nvCxnSpPr>
        <p:spPr>
          <a:xfrm flipV="1">
            <a:off x="6538356" y="2004563"/>
            <a:ext cx="1275433" cy="766481"/>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4" name="Conector recto de flecha 3">
            <a:extLst>
              <a:ext uri="{FF2B5EF4-FFF2-40B4-BE49-F238E27FC236}">
                <a16:creationId xmlns:a16="http://schemas.microsoft.com/office/drawing/2014/main" id="{F8C316C9-D343-431B-85F2-396B07A0B782}"/>
              </a:ext>
            </a:extLst>
          </p:cNvPr>
          <p:cNvCxnSpPr>
            <a:cxnSpLocks/>
          </p:cNvCxnSpPr>
          <p:nvPr/>
        </p:nvCxnSpPr>
        <p:spPr>
          <a:xfrm>
            <a:off x="6538356" y="3052701"/>
            <a:ext cx="1275433" cy="1139018"/>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45771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DD0995-BBFA-0DC7-4A3D-1B0D1978C58C}"/>
              </a:ext>
            </a:extLst>
          </p:cNvPr>
          <p:cNvSpPr>
            <a:spLocks noGrp="1"/>
          </p:cNvSpPr>
          <p:nvPr>
            <p:ph type="title"/>
          </p:nvPr>
        </p:nvSpPr>
        <p:spPr>
          <a:xfrm>
            <a:off x="845010" y="542450"/>
            <a:ext cx="5515099" cy="561150"/>
          </a:xfrm>
        </p:spPr>
        <p:txBody>
          <a:bodyPr>
            <a:normAutofit fontScale="90000"/>
          </a:bodyPr>
          <a:lstStyle/>
          <a:p>
            <a:r>
              <a:rPr lang="es-MX" b="1" dirty="0">
                <a:effectLst/>
              </a:rPr>
              <a:t>Transformar datos en SQL</a:t>
            </a:r>
            <a:endParaRPr lang="es-MX" dirty="0"/>
          </a:p>
        </p:txBody>
      </p:sp>
      <p:sp>
        <p:nvSpPr>
          <p:cNvPr id="3" name="Marcador de contenido 2">
            <a:extLst>
              <a:ext uri="{FF2B5EF4-FFF2-40B4-BE49-F238E27FC236}">
                <a16:creationId xmlns:a16="http://schemas.microsoft.com/office/drawing/2014/main" id="{3A5E4CB0-D4E5-0FD6-6C85-DAEABC333B87}"/>
              </a:ext>
            </a:extLst>
          </p:cNvPr>
          <p:cNvSpPr>
            <a:spLocks noGrp="1"/>
          </p:cNvSpPr>
          <p:nvPr>
            <p:ph idx="1"/>
          </p:nvPr>
        </p:nvSpPr>
        <p:spPr>
          <a:xfrm>
            <a:off x="576070" y="1737425"/>
            <a:ext cx="10515600" cy="4351338"/>
          </a:xfrm>
        </p:spPr>
        <p:txBody>
          <a:bodyPr/>
          <a:lstStyle/>
          <a:p>
            <a:pPr marL="0" indent="0">
              <a:buNone/>
            </a:pPr>
            <a:r>
              <a:rPr lang="es-MX" b="0" i="0" dirty="0">
                <a:solidFill>
                  <a:srgbClr val="1F1F1F"/>
                </a:solidFill>
                <a:effectLst/>
                <a:latin typeface="Source Sans Pro" panose="020B0503030403020204" pitchFamily="34" charset="0"/>
              </a:rPr>
              <a:t>SQL usa reglas estándar para pasar de un tipo de datos a otro.</a:t>
            </a:r>
          </a:p>
          <a:p>
            <a:pPr marL="0" indent="0">
              <a:buNone/>
            </a:pPr>
            <a:r>
              <a:rPr lang="es-MX" b="0" i="0" dirty="0">
                <a:solidFill>
                  <a:srgbClr val="1F1F1F"/>
                </a:solidFill>
                <a:effectLst/>
                <a:latin typeface="Source Sans Pro" panose="020B0503030403020204" pitchFamily="34" charset="0"/>
              </a:rPr>
              <a:t>las distintas conversiones que puedes hacer usando la función </a:t>
            </a:r>
            <a:r>
              <a:rPr lang="es-MX" b="1" i="0" dirty="0">
                <a:solidFill>
                  <a:srgbClr val="1F1F1F"/>
                </a:solidFill>
                <a:effectLst/>
                <a:latin typeface="unset"/>
              </a:rPr>
              <a:t>CAST</a:t>
            </a:r>
            <a:r>
              <a:rPr lang="es-MX" b="0" i="0" dirty="0">
                <a:solidFill>
                  <a:srgbClr val="1F1F1F"/>
                </a:solidFill>
                <a:effectLst/>
                <a:latin typeface="Source Sans Pro" panose="020B0503030403020204" pitchFamily="34" charset="0"/>
              </a:rPr>
              <a:t>. También hay funciones más especializadas, como </a:t>
            </a:r>
            <a:r>
              <a:rPr lang="es-MX" b="1" i="0" dirty="0">
                <a:solidFill>
                  <a:srgbClr val="1F1F1F"/>
                </a:solidFill>
                <a:effectLst/>
                <a:latin typeface="unset"/>
              </a:rPr>
              <a:t>COERCION</a:t>
            </a:r>
            <a:r>
              <a:rPr lang="es-MX" b="0" i="0" dirty="0">
                <a:solidFill>
                  <a:srgbClr val="1F1F1F"/>
                </a:solidFill>
                <a:effectLst/>
                <a:latin typeface="Source Sans Pro" panose="020B0503030403020204" pitchFamily="34" charset="0"/>
              </a:rPr>
              <a:t> para trabajar con números muy grandes y </a:t>
            </a:r>
            <a:r>
              <a:rPr lang="es-MX" b="1" i="0" dirty="0">
                <a:solidFill>
                  <a:srgbClr val="1F1F1F"/>
                </a:solidFill>
                <a:effectLst/>
                <a:latin typeface="unset"/>
              </a:rPr>
              <a:t>UNIX_DATE</a:t>
            </a:r>
            <a:r>
              <a:rPr lang="es-MX" b="0" i="0" dirty="0">
                <a:solidFill>
                  <a:srgbClr val="1F1F1F"/>
                </a:solidFill>
                <a:effectLst/>
                <a:latin typeface="Source Sans Pro" panose="020B0503030403020204" pitchFamily="34" charset="0"/>
              </a:rPr>
              <a:t> para trabajar con fechas. La función </a:t>
            </a:r>
            <a:r>
              <a:rPr lang="es-MX" b="1" i="0" dirty="0">
                <a:solidFill>
                  <a:srgbClr val="1F1F1F"/>
                </a:solidFill>
                <a:effectLst/>
                <a:latin typeface="unset"/>
              </a:rPr>
              <a:t>UNIX_DATE</a:t>
            </a:r>
            <a:r>
              <a:rPr lang="es-MX" b="0" i="0" dirty="0">
                <a:solidFill>
                  <a:srgbClr val="1F1F1F"/>
                </a:solidFill>
                <a:effectLst/>
                <a:latin typeface="Source Sans Pro" panose="020B0503030403020204" pitchFamily="34" charset="0"/>
              </a:rPr>
              <a:t> te devuelve la cantidad de días que pasaron desde el 1° de enero de 1970 y se usa para comparar fechas en distintos husos horarios y trabajar con esos datos.</a:t>
            </a:r>
            <a:endParaRPr lang="es-MX" dirty="0"/>
          </a:p>
        </p:txBody>
      </p:sp>
    </p:spTree>
    <p:extLst>
      <p:ext uri="{BB962C8B-B14F-4D97-AF65-F5344CB8AC3E}">
        <p14:creationId xmlns:p14="http://schemas.microsoft.com/office/powerpoint/2010/main" val="137449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E7F910A-810F-171A-59C0-8F4A796D9C67}"/>
              </a:ext>
            </a:extLst>
          </p:cNvPr>
          <p:cNvPicPr>
            <a:picLocks noChangeAspect="1"/>
          </p:cNvPicPr>
          <p:nvPr/>
        </p:nvPicPr>
        <p:blipFill>
          <a:blip r:embed="rId2"/>
          <a:srcRect r="16458"/>
          <a:stretch/>
        </p:blipFill>
        <p:spPr>
          <a:xfrm>
            <a:off x="0" y="0"/>
            <a:ext cx="7422775" cy="4276725"/>
          </a:xfrm>
          <a:prstGeom prst="rect">
            <a:avLst/>
          </a:prstGeom>
        </p:spPr>
      </p:pic>
      <p:pic>
        <p:nvPicPr>
          <p:cNvPr id="7" name="Imagen 6">
            <a:extLst>
              <a:ext uri="{FF2B5EF4-FFF2-40B4-BE49-F238E27FC236}">
                <a16:creationId xmlns:a16="http://schemas.microsoft.com/office/drawing/2014/main" id="{BA4A5926-296F-B45C-B766-F298D639B688}"/>
              </a:ext>
            </a:extLst>
          </p:cNvPr>
          <p:cNvPicPr>
            <a:picLocks noChangeAspect="1"/>
          </p:cNvPicPr>
          <p:nvPr/>
        </p:nvPicPr>
        <p:blipFill>
          <a:blip r:embed="rId3"/>
          <a:srcRect r="16468"/>
          <a:stretch/>
        </p:blipFill>
        <p:spPr>
          <a:xfrm>
            <a:off x="4600" y="4276725"/>
            <a:ext cx="7418175" cy="1133475"/>
          </a:xfrm>
          <a:prstGeom prst="rect">
            <a:avLst/>
          </a:prstGeom>
        </p:spPr>
      </p:pic>
      <p:sp>
        <p:nvSpPr>
          <p:cNvPr id="8" name="CuadroTexto 7">
            <a:extLst>
              <a:ext uri="{FF2B5EF4-FFF2-40B4-BE49-F238E27FC236}">
                <a16:creationId xmlns:a16="http://schemas.microsoft.com/office/drawing/2014/main" id="{CC1657FE-5C6F-0582-571E-930B2AD872B9}"/>
              </a:ext>
            </a:extLst>
          </p:cNvPr>
          <p:cNvSpPr txBox="1"/>
          <p:nvPr/>
        </p:nvSpPr>
        <p:spPr>
          <a:xfrm>
            <a:off x="7933277" y="1443841"/>
            <a:ext cx="3901580" cy="3970318"/>
          </a:xfrm>
          <a:prstGeom prst="rect">
            <a:avLst/>
          </a:prstGeom>
          <a:noFill/>
        </p:spPr>
        <p:txBody>
          <a:bodyPr wrap="square" rtlCol="0">
            <a:spAutoFit/>
          </a:bodyPr>
          <a:lstStyle/>
          <a:p>
            <a:pPr algn="l"/>
            <a:r>
              <a:rPr lang="es-MX" b="1" i="0" dirty="0">
                <a:solidFill>
                  <a:srgbClr val="1F1F1F"/>
                </a:solidFill>
                <a:effectLst/>
                <a:latin typeface="unset"/>
              </a:rPr>
              <a:t>La función CAST (sintaxis y ejemplos)</a:t>
            </a:r>
            <a:endParaRPr lang="es-MX" b="1" i="0" dirty="0">
              <a:solidFill>
                <a:srgbClr val="1F1F1F"/>
              </a:solidFill>
              <a:effectLst/>
              <a:latin typeface="var(--cds-font-family-source-sans-pro)"/>
            </a:endParaRPr>
          </a:p>
          <a:p>
            <a:pPr algn="l">
              <a:buFont typeface="Arial" panose="020B0604020202020204" pitchFamily="34" charset="0"/>
              <a:buChar char="•"/>
            </a:pPr>
            <a:br>
              <a:rPr lang="es-MX" dirty="0"/>
            </a:br>
            <a:r>
              <a:rPr lang="es-MX" b="1" i="0" dirty="0">
                <a:solidFill>
                  <a:srgbClr val="1F1F1F"/>
                </a:solidFill>
                <a:effectLst/>
                <a:latin typeface="unset"/>
              </a:rPr>
              <a:t>SELECT </a:t>
            </a:r>
            <a:r>
              <a:rPr lang="es-MX" b="0" i="0" dirty="0">
                <a:solidFill>
                  <a:srgbClr val="1F1F1F"/>
                </a:solidFill>
                <a:effectLst/>
                <a:latin typeface="var(--cds-font-family-source-sans-pro)"/>
              </a:rPr>
              <a:t>indica que vas a seleccionar datos de una tabla</a:t>
            </a:r>
          </a:p>
          <a:p>
            <a:pPr algn="l">
              <a:buFont typeface="Arial" panose="020B0604020202020204" pitchFamily="34" charset="0"/>
              <a:buChar char="•"/>
            </a:pPr>
            <a:r>
              <a:rPr lang="es-MX" b="1" i="0" dirty="0">
                <a:solidFill>
                  <a:srgbClr val="1F1F1F"/>
                </a:solidFill>
                <a:effectLst/>
                <a:latin typeface="unset"/>
              </a:rPr>
              <a:t>CAST </a:t>
            </a:r>
            <a:r>
              <a:rPr lang="es-MX" b="0" i="0" dirty="0">
                <a:solidFill>
                  <a:srgbClr val="1F1F1F"/>
                </a:solidFill>
                <a:effectLst/>
                <a:latin typeface="var(--cds-font-family-source-sans-pro)"/>
              </a:rPr>
              <a:t>indica que vas a pasar el tipo de dato que seleccionaste a un tipo de dato distinto</a:t>
            </a:r>
          </a:p>
          <a:p>
            <a:pPr algn="l">
              <a:buFont typeface="Arial" panose="020B0604020202020204" pitchFamily="34" charset="0"/>
              <a:buChar char="•"/>
            </a:pPr>
            <a:r>
              <a:rPr lang="es-MX" b="1" i="0" dirty="0">
                <a:solidFill>
                  <a:srgbClr val="1F1F1F"/>
                </a:solidFill>
                <a:effectLst/>
                <a:latin typeface="unset"/>
              </a:rPr>
              <a:t>AS </a:t>
            </a:r>
            <a:r>
              <a:rPr lang="es-MX" b="0" i="0" dirty="0">
                <a:solidFill>
                  <a:srgbClr val="1F1F1F"/>
                </a:solidFill>
                <a:effectLst/>
                <a:latin typeface="var(--cds-font-family-source-sans-pro)"/>
              </a:rPr>
              <a:t>aparece antes y detecta el tipo de dato al que quieres convertir</a:t>
            </a:r>
          </a:p>
          <a:p>
            <a:pPr algn="l">
              <a:buFont typeface="Arial" panose="020B0604020202020204" pitchFamily="34" charset="0"/>
              <a:buChar char="•"/>
            </a:pPr>
            <a:r>
              <a:rPr lang="es-MX" b="1" i="0" dirty="0">
                <a:solidFill>
                  <a:srgbClr val="1F1F1F"/>
                </a:solidFill>
                <a:effectLst/>
                <a:latin typeface="unset"/>
              </a:rPr>
              <a:t>STRING </a:t>
            </a:r>
            <a:r>
              <a:rPr lang="es-MX" b="0" i="0" dirty="0">
                <a:solidFill>
                  <a:srgbClr val="1F1F1F"/>
                </a:solidFill>
                <a:effectLst/>
                <a:latin typeface="var(--cds-font-family-source-sans-pro)"/>
              </a:rPr>
              <a:t>indica que quieres pasar los datos a cadena de texto</a:t>
            </a:r>
          </a:p>
          <a:p>
            <a:pPr algn="l">
              <a:buFont typeface="Arial" panose="020B0604020202020204" pitchFamily="34" charset="0"/>
              <a:buChar char="•"/>
            </a:pPr>
            <a:r>
              <a:rPr lang="es-MX" b="1" i="0" dirty="0">
                <a:solidFill>
                  <a:srgbClr val="1F1F1F"/>
                </a:solidFill>
                <a:effectLst/>
                <a:latin typeface="unset"/>
              </a:rPr>
              <a:t>FROM </a:t>
            </a:r>
            <a:r>
              <a:rPr lang="es-MX" b="0" i="0" dirty="0">
                <a:solidFill>
                  <a:srgbClr val="1F1F1F"/>
                </a:solidFill>
                <a:effectLst/>
                <a:latin typeface="var(--cds-font-family-source-sans-pro)"/>
              </a:rPr>
              <a:t>establece de qué tabla seleccionas datos</a:t>
            </a:r>
          </a:p>
          <a:p>
            <a:endParaRPr lang="es-MX" dirty="0"/>
          </a:p>
        </p:txBody>
      </p:sp>
      <p:pic>
        <p:nvPicPr>
          <p:cNvPr id="2050" name="Picture 2" descr="Screenshot of CAST function">
            <a:extLst>
              <a:ext uri="{FF2B5EF4-FFF2-40B4-BE49-F238E27FC236}">
                <a16:creationId xmlns:a16="http://schemas.microsoft.com/office/drawing/2014/main" id="{E3BBA795-E154-FCBE-1F93-2141AFB04E6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26" t="14507" r="39018" b="29660"/>
          <a:stretch/>
        </p:blipFill>
        <p:spPr bwMode="auto">
          <a:xfrm>
            <a:off x="7812253" y="527111"/>
            <a:ext cx="4379747" cy="52677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creenshot of CAST statement ">
            <a:extLst>
              <a:ext uri="{FF2B5EF4-FFF2-40B4-BE49-F238E27FC236}">
                <a16:creationId xmlns:a16="http://schemas.microsoft.com/office/drawing/2014/main" id="{BC552F15-6EB3-A056-190B-7C8C868B0D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666" y="5731874"/>
            <a:ext cx="8248417" cy="923330"/>
          </a:xfrm>
          <a:prstGeom prst="rect">
            <a:avLst/>
          </a:prstGeom>
          <a:noFill/>
          <a:extLst>
            <a:ext uri="{909E8E84-426E-40DD-AFC4-6F175D3DCCD1}">
              <a14:hiddenFill xmlns:a14="http://schemas.microsoft.com/office/drawing/2010/main">
                <a:solidFill>
                  <a:srgbClr val="FFFFFF"/>
                </a:solidFill>
              </a14:hiddenFill>
            </a:ext>
          </a:extLst>
        </p:spPr>
      </p:pic>
      <p:sp>
        <p:nvSpPr>
          <p:cNvPr id="9" name="Marcador de contenido 2">
            <a:extLst>
              <a:ext uri="{FF2B5EF4-FFF2-40B4-BE49-F238E27FC236}">
                <a16:creationId xmlns:a16="http://schemas.microsoft.com/office/drawing/2014/main" id="{A959B33E-68DA-57F7-531D-8A1D99EC0CC2}"/>
              </a:ext>
            </a:extLst>
          </p:cNvPr>
          <p:cNvSpPr>
            <a:spLocks noGrp="1"/>
          </p:cNvSpPr>
          <p:nvPr>
            <p:ph idx="1"/>
          </p:nvPr>
        </p:nvSpPr>
        <p:spPr>
          <a:xfrm>
            <a:off x="9410013" y="5410200"/>
            <a:ext cx="1893027" cy="1133475"/>
          </a:xfrm>
        </p:spPr>
        <p:txBody>
          <a:bodyPr>
            <a:normAutofit lnSpcReduction="10000"/>
          </a:bodyPr>
          <a:lstStyle/>
          <a:p>
            <a:pPr>
              <a:buFont typeface="Wingdings" panose="05000000000000000000" pitchFamily="2" charset="2"/>
              <a:buChar char="v"/>
            </a:pPr>
            <a:r>
              <a:rPr lang="es-MX" sz="2000" b="1" dirty="0">
                <a:solidFill>
                  <a:srgbClr val="7030A0"/>
                </a:solidFill>
              </a:rPr>
              <a:t>STRING</a:t>
            </a:r>
          </a:p>
          <a:p>
            <a:pPr>
              <a:buFont typeface="Wingdings" panose="05000000000000000000" pitchFamily="2" charset="2"/>
              <a:buChar char="v"/>
            </a:pPr>
            <a:r>
              <a:rPr lang="es-MX" sz="2000" b="1" dirty="0">
                <a:solidFill>
                  <a:srgbClr val="7030A0"/>
                </a:solidFill>
              </a:rPr>
              <a:t>INT</a:t>
            </a:r>
          </a:p>
          <a:p>
            <a:pPr>
              <a:buFont typeface="Wingdings" panose="05000000000000000000" pitchFamily="2" charset="2"/>
              <a:buChar char="v"/>
            </a:pPr>
            <a:r>
              <a:rPr lang="es-MX" sz="2000" b="1" dirty="0">
                <a:solidFill>
                  <a:srgbClr val="7030A0"/>
                </a:solidFill>
              </a:rPr>
              <a:t>DATETIME</a:t>
            </a:r>
          </a:p>
          <a:p>
            <a:pPr>
              <a:buFont typeface="Wingdings" panose="05000000000000000000" pitchFamily="2" charset="2"/>
              <a:buChar char="v"/>
            </a:pPr>
            <a:endParaRPr lang="es-MX" sz="2000" dirty="0"/>
          </a:p>
        </p:txBody>
      </p:sp>
    </p:spTree>
    <p:extLst>
      <p:ext uri="{BB962C8B-B14F-4D97-AF65-F5344CB8AC3E}">
        <p14:creationId xmlns:p14="http://schemas.microsoft.com/office/powerpoint/2010/main" val="25190219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CD171D8-D0C6-AB43-CC87-B2A9706654DD}"/>
              </a:ext>
            </a:extLst>
          </p:cNvPr>
          <p:cNvSpPr>
            <a:spLocks noGrp="1"/>
          </p:cNvSpPr>
          <p:nvPr>
            <p:ph idx="1"/>
          </p:nvPr>
        </p:nvSpPr>
        <p:spPr>
          <a:xfrm>
            <a:off x="1464681" y="979508"/>
            <a:ext cx="9477791" cy="1705573"/>
          </a:xfrm>
        </p:spPr>
        <p:txBody>
          <a:bodyPr>
            <a:normAutofit lnSpcReduction="10000"/>
          </a:bodyPr>
          <a:lstStyle/>
          <a:p>
            <a:pPr marL="0" indent="0" algn="l">
              <a:buNone/>
            </a:pPr>
            <a:r>
              <a:rPr lang="es-MX" sz="2400" b="1" i="0" dirty="0">
                <a:solidFill>
                  <a:srgbClr val="1F1F1F"/>
                </a:solidFill>
                <a:effectLst/>
                <a:latin typeface="unset"/>
              </a:rPr>
              <a:t>La función SAFE_CAST</a:t>
            </a:r>
            <a:endParaRPr lang="es-MX" sz="2400" b="1" i="0" dirty="0">
              <a:solidFill>
                <a:srgbClr val="1F1F1F"/>
              </a:solidFill>
              <a:effectLst/>
              <a:latin typeface="var(--cds-font-family-source-sans-pro)"/>
            </a:endParaRPr>
          </a:p>
          <a:p>
            <a:pPr algn="l"/>
            <a:r>
              <a:rPr lang="es-MX" sz="2400" b="0" i="0" dirty="0">
                <a:solidFill>
                  <a:srgbClr val="1F1F1F"/>
                </a:solidFill>
                <a:effectLst/>
                <a:latin typeface="var(--cds-font-family-source-sans-pro)"/>
              </a:rPr>
              <a:t>Cuando usamos la función </a:t>
            </a:r>
            <a:r>
              <a:rPr lang="es-MX" sz="2400" b="1" i="0" dirty="0">
                <a:solidFill>
                  <a:srgbClr val="1F1F1F"/>
                </a:solidFill>
                <a:effectLst/>
                <a:latin typeface="unset"/>
              </a:rPr>
              <a:t>CAST</a:t>
            </a:r>
            <a:r>
              <a:rPr lang="es-MX" sz="2400" b="0" i="0" dirty="0">
                <a:solidFill>
                  <a:srgbClr val="1F1F1F"/>
                </a:solidFill>
                <a:effectLst/>
                <a:latin typeface="var(--cds-font-family-source-sans-pro)"/>
              </a:rPr>
              <a:t> en una consulta que falla, salta un error en </a:t>
            </a:r>
            <a:r>
              <a:rPr lang="es-MX" sz="2400" b="0" i="0" dirty="0" err="1">
                <a:solidFill>
                  <a:srgbClr val="1F1F1F"/>
                </a:solidFill>
                <a:effectLst/>
                <a:latin typeface="var(--cds-font-family-source-sans-pro)"/>
              </a:rPr>
              <a:t>BigQuery</a:t>
            </a:r>
            <a:r>
              <a:rPr lang="es-MX" sz="2400" b="0" i="0" dirty="0">
                <a:solidFill>
                  <a:srgbClr val="1F1F1F"/>
                </a:solidFill>
                <a:effectLst/>
                <a:latin typeface="var(--cds-font-family-source-sans-pro)"/>
              </a:rPr>
              <a:t>. Para evitar errores si falla la consulta, podemos usar la función </a:t>
            </a:r>
            <a:r>
              <a:rPr lang="es-MX" sz="2400" b="1" i="0" dirty="0">
                <a:solidFill>
                  <a:srgbClr val="1F1F1F"/>
                </a:solidFill>
                <a:effectLst/>
                <a:latin typeface="unset"/>
              </a:rPr>
              <a:t>SAFE_CAST</a:t>
            </a:r>
            <a:r>
              <a:rPr lang="es-MX" sz="2400" b="0" i="0" dirty="0">
                <a:solidFill>
                  <a:srgbClr val="1F1F1F"/>
                </a:solidFill>
                <a:effectLst/>
                <a:latin typeface="var(--cds-font-family-source-sans-pro)"/>
              </a:rPr>
              <a:t>. La función </a:t>
            </a:r>
            <a:r>
              <a:rPr lang="es-MX" sz="2400" b="1" i="0" dirty="0">
                <a:solidFill>
                  <a:srgbClr val="1F1F1F"/>
                </a:solidFill>
                <a:effectLst/>
                <a:latin typeface="unset"/>
              </a:rPr>
              <a:t>SAFE_CAST</a:t>
            </a:r>
            <a:r>
              <a:rPr lang="es-MX" sz="2400" b="0" i="0" dirty="0">
                <a:solidFill>
                  <a:srgbClr val="1F1F1F"/>
                </a:solidFill>
                <a:effectLst/>
                <a:latin typeface="var(--cds-font-family-source-sans-pro)"/>
              </a:rPr>
              <a:t> devuelve un valor nulo en lugar de un error cuando falla la consulta. </a:t>
            </a:r>
          </a:p>
          <a:p>
            <a:endParaRPr lang="es-MX" dirty="0"/>
          </a:p>
        </p:txBody>
      </p:sp>
      <p:pic>
        <p:nvPicPr>
          <p:cNvPr id="3074" name="Picture 2" descr="Screenshot of CAST statement">
            <a:extLst>
              <a:ext uri="{FF2B5EF4-FFF2-40B4-BE49-F238E27FC236}">
                <a16:creationId xmlns:a16="http://schemas.microsoft.com/office/drawing/2014/main" id="{30E3D17E-7142-ACAE-F1AD-99B4740212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5450" y="3429000"/>
            <a:ext cx="8801100" cy="81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8450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4CE06048-A594-2B10-8C2F-DFC9E42EB253}"/>
              </a:ext>
            </a:extLst>
          </p:cNvPr>
          <p:cNvPicPr>
            <a:picLocks noChangeAspect="1"/>
          </p:cNvPicPr>
          <p:nvPr/>
        </p:nvPicPr>
        <p:blipFill>
          <a:blip r:embed="rId2"/>
          <a:stretch>
            <a:fillRect/>
          </a:stretch>
        </p:blipFill>
        <p:spPr>
          <a:xfrm>
            <a:off x="696284" y="350223"/>
            <a:ext cx="5181600" cy="1448803"/>
          </a:xfrm>
          <a:prstGeom prst="rect">
            <a:avLst/>
          </a:prstGeom>
        </p:spPr>
      </p:pic>
      <p:pic>
        <p:nvPicPr>
          <p:cNvPr id="8" name="Imagen 7">
            <a:extLst>
              <a:ext uri="{FF2B5EF4-FFF2-40B4-BE49-F238E27FC236}">
                <a16:creationId xmlns:a16="http://schemas.microsoft.com/office/drawing/2014/main" id="{5CF0F57A-5B16-E5A7-8918-0145C67DED81}"/>
              </a:ext>
            </a:extLst>
          </p:cNvPr>
          <p:cNvPicPr>
            <a:picLocks noChangeAspect="1"/>
          </p:cNvPicPr>
          <p:nvPr/>
        </p:nvPicPr>
        <p:blipFill>
          <a:blip r:embed="rId3"/>
          <a:stretch>
            <a:fillRect/>
          </a:stretch>
        </p:blipFill>
        <p:spPr>
          <a:xfrm>
            <a:off x="6448587" y="299617"/>
            <a:ext cx="4589844" cy="932312"/>
          </a:xfrm>
          <a:prstGeom prst="rect">
            <a:avLst/>
          </a:prstGeom>
        </p:spPr>
      </p:pic>
      <p:pic>
        <p:nvPicPr>
          <p:cNvPr id="12" name="Imagen 11">
            <a:extLst>
              <a:ext uri="{FF2B5EF4-FFF2-40B4-BE49-F238E27FC236}">
                <a16:creationId xmlns:a16="http://schemas.microsoft.com/office/drawing/2014/main" id="{F5700532-AFFD-7EFC-5E92-FA99EB171AD7}"/>
              </a:ext>
            </a:extLst>
          </p:cNvPr>
          <p:cNvPicPr>
            <a:picLocks noChangeAspect="1"/>
          </p:cNvPicPr>
          <p:nvPr/>
        </p:nvPicPr>
        <p:blipFill>
          <a:blip r:embed="rId4"/>
          <a:stretch>
            <a:fillRect/>
          </a:stretch>
        </p:blipFill>
        <p:spPr>
          <a:xfrm>
            <a:off x="9520987" y="2370240"/>
            <a:ext cx="1517444" cy="2510680"/>
          </a:xfrm>
          <a:prstGeom prst="rect">
            <a:avLst/>
          </a:prstGeom>
        </p:spPr>
      </p:pic>
      <p:sp>
        <p:nvSpPr>
          <p:cNvPr id="13" name="CuadroTexto 12">
            <a:extLst>
              <a:ext uri="{FF2B5EF4-FFF2-40B4-BE49-F238E27FC236}">
                <a16:creationId xmlns:a16="http://schemas.microsoft.com/office/drawing/2014/main" id="{3D904569-584E-1F0B-4867-72C242755E19}"/>
              </a:ext>
            </a:extLst>
          </p:cNvPr>
          <p:cNvSpPr txBox="1"/>
          <p:nvPr/>
        </p:nvSpPr>
        <p:spPr>
          <a:xfrm>
            <a:off x="636582" y="2000908"/>
            <a:ext cx="3705102" cy="369332"/>
          </a:xfrm>
          <a:prstGeom prst="rect">
            <a:avLst/>
          </a:prstGeom>
          <a:noFill/>
        </p:spPr>
        <p:txBody>
          <a:bodyPr wrap="square" rtlCol="0">
            <a:spAutoFit/>
          </a:bodyPr>
          <a:lstStyle/>
          <a:p>
            <a:r>
              <a:rPr lang="es-MX" b="1" dirty="0">
                <a:effectLst/>
              </a:rPr>
              <a:t>Manipular cadenas de texto en SQL</a:t>
            </a:r>
          </a:p>
        </p:txBody>
      </p:sp>
      <p:pic>
        <p:nvPicPr>
          <p:cNvPr id="15" name="Imagen 14">
            <a:extLst>
              <a:ext uri="{FF2B5EF4-FFF2-40B4-BE49-F238E27FC236}">
                <a16:creationId xmlns:a16="http://schemas.microsoft.com/office/drawing/2014/main" id="{DE0579C4-FE82-ACC0-8197-3B05211DE5CB}"/>
              </a:ext>
            </a:extLst>
          </p:cNvPr>
          <p:cNvPicPr>
            <a:picLocks noChangeAspect="1"/>
          </p:cNvPicPr>
          <p:nvPr/>
        </p:nvPicPr>
        <p:blipFill>
          <a:blip r:embed="rId5"/>
          <a:srcRect l="1583" r="4007"/>
          <a:stretch/>
        </p:blipFill>
        <p:spPr>
          <a:xfrm>
            <a:off x="268941" y="2696597"/>
            <a:ext cx="8637457" cy="3281269"/>
          </a:xfrm>
          <a:prstGeom prst="rect">
            <a:avLst/>
          </a:prstGeom>
        </p:spPr>
      </p:pic>
    </p:spTree>
    <p:extLst>
      <p:ext uri="{BB962C8B-B14F-4D97-AF65-F5344CB8AC3E}">
        <p14:creationId xmlns:p14="http://schemas.microsoft.com/office/powerpoint/2010/main" val="3413546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7904FFE6-50EC-5D19-F63A-F9344958A85E}"/>
              </a:ext>
            </a:extLst>
          </p:cNvPr>
          <p:cNvPicPr>
            <a:picLocks noChangeAspect="1"/>
          </p:cNvPicPr>
          <p:nvPr/>
        </p:nvPicPr>
        <p:blipFill>
          <a:blip r:embed="rId2"/>
          <a:stretch>
            <a:fillRect/>
          </a:stretch>
        </p:blipFill>
        <p:spPr>
          <a:xfrm>
            <a:off x="559613" y="783122"/>
            <a:ext cx="11072774" cy="5291756"/>
          </a:xfrm>
          <a:prstGeom prst="rect">
            <a:avLst/>
          </a:prstGeom>
        </p:spPr>
      </p:pic>
    </p:spTree>
    <p:extLst>
      <p:ext uri="{BB962C8B-B14F-4D97-AF65-F5344CB8AC3E}">
        <p14:creationId xmlns:p14="http://schemas.microsoft.com/office/powerpoint/2010/main" val="1563301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7CD28DB-2DCE-14F9-F74B-A7CA4B5D795B}"/>
              </a:ext>
            </a:extLst>
          </p:cNvPr>
          <p:cNvPicPr>
            <a:picLocks noChangeAspect="1"/>
          </p:cNvPicPr>
          <p:nvPr/>
        </p:nvPicPr>
        <p:blipFill>
          <a:blip r:embed="rId2"/>
          <a:stretch>
            <a:fillRect/>
          </a:stretch>
        </p:blipFill>
        <p:spPr>
          <a:xfrm>
            <a:off x="807808" y="1027906"/>
            <a:ext cx="10576384" cy="4351338"/>
          </a:xfrm>
          <a:prstGeom prst="rect">
            <a:avLst/>
          </a:prstGeom>
        </p:spPr>
      </p:pic>
    </p:spTree>
    <p:extLst>
      <p:ext uri="{BB962C8B-B14F-4D97-AF65-F5344CB8AC3E}">
        <p14:creationId xmlns:p14="http://schemas.microsoft.com/office/powerpoint/2010/main" val="3300496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E5500AD4-444C-3F61-26AF-FEA636DCB05E}"/>
              </a:ext>
            </a:extLst>
          </p:cNvPr>
          <p:cNvSpPr>
            <a:spLocks noGrp="1"/>
          </p:cNvSpPr>
          <p:nvPr>
            <p:ph type="subTitle" idx="1"/>
          </p:nvPr>
        </p:nvSpPr>
        <p:spPr>
          <a:xfrm>
            <a:off x="1295400" y="3575144"/>
            <a:ext cx="4231341" cy="1534738"/>
          </a:xfrm>
        </p:spPr>
        <p:txBody>
          <a:bodyPr>
            <a:normAutofit/>
          </a:bodyPr>
          <a:lstStyle/>
          <a:p>
            <a:r>
              <a:rPr lang="es-MX" sz="5400" b="1" dirty="0">
                <a:solidFill>
                  <a:srgbClr val="FF0000"/>
                </a:solidFill>
              </a:rPr>
              <a:t>SEMANA 1</a:t>
            </a:r>
          </a:p>
        </p:txBody>
      </p:sp>
    </p:spTree>
    <p:extLst>
      <p:ext uri="{BB962C8B-B14F-4D97-AF65-F5344CB8AC3E}">
        <p14:creationId xmlns:p14="http://schemas.microsoft.com/office/powerpoint/2010/main" val="880077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FDC74E2-E320-BB80-19F3-4AB39C0CCE4E}"/>
              </a:ext>
            </a:extLst>
          </p:cNvPr>
          <p:cNvSpPr>
            <a:spLocks noGrp="1"/>
          </p:cNvSpPr>
          <p:nvPr>
            <p:ph idx="1"/>
          </p:nvPr>
        </p:nvSpPr>
        <p:spPr>
          <a:xfrm>
            <a:off x="481497" y="1825625"/>
            <a:ext cx="11001942" cy="4351338"/>
          </a:xfrm>
        </p:spPr>
        <p:txBody>
          <a:bodyPr>
            <a:normAutofit fontScale="55000" lnSpcReduction="20000"/>
          </a:bodyPr>
          <a:lstStyle/>
          <a:p>
            <a:pPr algn="l"/>
            <a:r>
              <a:rPr lang="es-MX" b="1" i="0" dirty="0">
                <a:solidFill>
                  <a:srgbClr val="1F1F1F"/>
                </a:solidFill>
                <a:effectLst/>
                <a:latin typeface="unset"/>
              </a:rPr>
              <a:t>Excel</a:t>
            </a:r>
            <a:endParaRPr lang="es-MX" b="1" i="0" dirty="0">
              <a:solidFill>
                <a:srgbClr val="1F1F1F"/>
              </a:solidFill>
              <a:effectLst/>
              <a:latin typeface="var(--cds-font-family-source-sans-pro)"/>
            </a:endParaRPr>
          </a:p>
          <a:p>
            <a:pPr algn="l">
              <a:buFont typeface="Arial" panose="020B0604020202020204" pitchFamily="34" charset="0"/>
              <a:buChar char="•"/>
            </a:pPr>
            <a:r>
              <a:rPr lang="es-MX" b="1" i="0" u="sng" dirty="0">
                <a:solidFill>
                  <a:srgbClr val="1F1F1F"/>
                </a:solidFill>
                <a:effectLst/>
                <a:latin typeface="unset"/>
                <a:hlinkClick r:id="rId2"/>
              </a:rPr>
              <a:t>Atajos de teclado para Excel:</a:t>
            </a:r>
            <a:r>
              <a:rPr lang="es-MX" b="0" i="0" dirty="0">
                <a:solidFill>
                  <a:srgbClr val="1F1F1F"/>
                </a:solidFill>
                <a:effectLst/>
                <a:latin typeface="var(--cds-font-family-source-sans-pro)"/>
              </a:rPr>
              <a:t> En esta lista, ya te proporcionamos un recurso que contiene atajos de teclado para Google </a:t>
            </a:r>
            <a:r>
              <a:rPr lang="es-MX" b="0" i="0" dirty="0" err="1">
                <a:solidFill>
                  <a:srgbClr val="1F1F1F"/>
                </a:solidFill>
                <a:effectLst/>
                <a:latin typeface="var(--cds-font-family-source-sans-pro)"/>
              </a:rPr>
              <a:t>Sheets</a:t>
            </a:r>
            <a:r>
              <a:rPr lang="es-MX" b="0" i="0" dirty="0">
                <a:solidFill>
                  <a:srgbClr val="1F1F1F"/>
                </a:solidFill>
                <a:effectLst/>
                <a:latin typeface="var(--cds-font-family-source-sans-pro)"/>
              </a:rPr>
              <a:t>. Este recurso es similar: te brinda una lista de atajos para Excel que sirven para que tus tareas habituales sean más eficientes al trabajar con hojas de cálculo. Incluye atajos de teclado para las versiones de Excel para computadora de escritorio y dispositivos móviles, así que puedes usarlos en cualquier plataforma. </a:t>
            </a:r>
          </a:p>
          <a:p>
            <a:pPr algn="l">
              <a:buFont typeface="Arial" panose="020B0604020202020204" pitchFamily="34" charset="0"/>
              <a:buChar char="•"/>
            </a:pPr>
            <a:r>
              <a:rPr lang="es-MX" b="1" i="0" u="sng" dirty="0">
                <a:solidFill>
                  <a:srgbClr val="1F1F1F"/>
                </a:solidFill>
                <a:effectLst/>
                <a:latin typeface="unset"/>
                <a:hlinkClick r:id="rId3"/>
              </a:rPr>
              <a:t>222 atajos de Excel:</a:t>
            </a:r>
            <a:r>
              <a:rPr lang="es-MX" b="0" i="0" dirty="0">
                <a:solidFill>
                  <a:srgbClr val="1F1F1F"/>
                </a:solidFill>
                <a:effectLst/>
                <a:latin typeface="var(--cds-font-family-source-sans-pro)"/>
              </a:rPr>
              <a:t> Es un compilado de atajos que incluye enlaces para obtener explicaciones más detalladas sobre su uso. Es excelente para consultar rápidamente los atajos de teclado. La lista está organizada según su funcionalidad, así que puedes ir directamente a las secciones que más te sirvan. </a:t>
            </a:r>
          </a:p>
          <a:p>
            <a:pPr algn="l">
              <a:buFont typeface="Arial" panose="020B0604020202020204" pitchFamily="34" charset="0"/>
              <a:buChar char="•"/>
            </a:pPr>
            <a:r>
              <a:rPr lang="es-MX" b="1" i="0" u="sng" dirty="0">
                <a:solidFill>
                  <a:srgbClr val="1F1F1F"/>
                </a:solidFill>
                <a:effectLst/>
                <a:latin typeface="unset"/>
                <a:hlinkClick r:id="rId4"/>
              </a:rPr>
              <a:t>Lista de funciones de la hoja de cálculo:</a:t>
            </a:r>
            <a:r>
              <a:rPr lang="es-MX" b="0" i="0" dirty="0">
                <a:solidFill>
                  <a:srgbClr val="1F1F1F"/>
                </a:solidFill>
                <a:effectLst/>
                <a:latin typeface="var(--cds-font-family-source-sans-pro)"/>
              </a:rPr>
              <a:t> Es una lista exhaustiva de funciones de la hoja de cálculo de Excel que incluye enlaces con explicaciones más detalladas. Es un recurso útil para guardar y usar como referencia a menudo. Así, tendrás acceso a funciones y ejemplos para usar en tu trabajo. </a:t>
            </a:r>
          </a:p>
          <a:p>
            <a:pPr algn="l">
              <a:buFont typeface="Arial" panose="020B0604020202020204" pitchFamily="34" charset="0"/>
              <a:buChar char="•"/>
            </a:pPr>
            <a:r>
              <a:rPr lang="es-MX" b="1" i="0" u="sng" dirty="0">
                <a:solidFill>
                  <a:srgbClr val="1F1F1F"/>
                </a:solidFill>
                <a:effectLst/>
                <a:latin typeface="unset"/>
                <a:hlinkClick r:id="rId5"/>
              </a:rPr>
              <a:t>Lista de fórmulas de la hoja de cálculo:</a:t>
            </a:r>
            <a:r>
              <a:rPr lang="es-MX" b="0" i="0" dirty="0">
                <a:solidFill>
                  <a:srgbClr val="1F1F1F"/>
                </a:solidFill>
                <a:effectLst/>
                <a:latin typeface="var(--cds-font-family-source-sans-pro)"/>
              </a:rPr>
              <a:t> Al igual que el recurso anterior, esta lista exhaustiva de fórmulas para la hoja de cálculo de Excel incluye enlaces con explicaciones más detalladas. Guárdalo y úsalo como referencia cada vez que necesites corroborar una fórmula para tu análisis. </a:t>
            </a:r>
          </a:p>
          <a:p>
            <a:pPr algn="l">
              <a:buFont typeface="Arial" panose="020B0604020202020204" pitchFamily="34" charset="0"/>
              <a:buChar char="•"/>
            </a:pPr>
            <a:r>
              <a:rPr lang="es-MX" b="1" i="0" u="sng" dirty="0">
                <a:solidFill>
                  <a:srgbClr val="1F1F1F"/>
                </a:solidFill>
                <a:effectLst/>
                <a:latin typeface="unset"/>
                <a:hlinkClick r:id="rId6"/>
              </a:rPr>
              <a:t>Destrezas vitales en Excel para analizar datos:</a:t>
            </a:r>
            <a:r>
              <a:rPr lang="es-MX" b="0" i="0" dirty="0">
                <a:solidFill>
                  <a:srgbClr val="1F1F1F"/>
                </a:solidFill>
                <a:effectLst/>
                <a:latin typeface="var(--cds-font-family-source-sans-pro)"/>
              </a:rPr>
              <a:t> Esta publicación de un blog incluye funcionalidades más avanzadas para algunas herramientas de la hoja de cálculo que ya conoces, como tablas dinámicas y formato condicional. Estas destrezas son particularmente útiles para el análisis de datos. Cada sección incluye un vídeo paso a paso que te guiará durante todo el proceso para usar estas funciones, de modo que puedas ejecutarlas en tu propio análisis. </a:t>
            </a:r>
          </a:p>
          <a:p>
            <a:pPr algn="l">
              <a:buFont typeface="Arial" panose="020B0604020202020204" pitchFamily="34" charset="0"/>
              <a:buChar char="•"/>
            </a:pPr>
            <a:r>
              <a:rPr lang="es-MX" b="1" i="0" u="sng" dirty="0">
                <a:solidFill>
                  <a:srgbClr val="1F1F1F"/>
                </a:solidFill>
                <a:effectLst/>
                <a:latin typeface="unset"/>
                <a:hlinkClick r:id="rId7"/>
              </a:rPr>
              <a:t>Destrezas avanzadas para la hoja de cálculo:</a:t>
            </a:r>
            <a:r>
              <a:rPr lang="es-MX" b="0" i="0" dirty="0">
                <a:solidFill>
                  <a:srgbClr val="1F1F1F"/>
                </a:solidFill>
                <a:effectLst/>
                <a:latin typeface="var(--cds-font-family-source-sans-pro)"/>
              </a:rPr>
              <a:t> La presentación de Mark </a:t>
            </a:r>
            <a:r>
              <a:rPr lang="es-MX" b="0" i="0" dirty="0" err="1">
                <a:solidFill>
                  <a:srgbClr val="1F1F1F"/>
                </a:solidFill>
                <a:effectLst/>
                <a:latin typeface="var(--cds-font-family-source-sans-pro)"/>
              </a:rPr>
              <a:t>Jhon</a:t>
            </a:r>
            <a:r>
              <a:rPr lang="es-MX" b="0" i="0" dirty="0">
                <a:solidFill>
                  <a:srgbClr val="1F1F1F"/>
                </a:solidFill>
                <a:effectLst/>
                <a:latin typeface="var(--cds-font-family-source-sans-pro)"/>
              </a:rPr>
              <a:t> C. </a:t>
            </a:r>
            <a:r>
              <a:rPr lang="es-MX" b="0" i="0" dirty="0" err="1">
                <a:solidFill>
                  <a:srgbClr val="1F1F1F"/>
                </a:solidFill>
                <a:effectLst/>
                <a:latin typeface="var(--cds-font-family-source-sans-pro)"/>
              </a:rPr>
              <a:t>Oxillo</a:t>
            </a:r>
            <a:r>
              <a:rPr lang="es-MX" b="0" i="0" dirty="0">
                <a:solidFill>
                  <a:srgbClr val="1F1F1F"/>
                </a:solidFill>
                <a:effectLst/>
                <a:latin typeface="var(--cds-font-family-source-sans-pro)"/>
              </a:rPr>
              <a:t> empieza con un repaso básico de la hoja de cálculo, pero también incluye funciones y ejercicios avanzados para que ejecutes las fórmulas en datos reales en Excel. Es una muy buena forma de repasar algunos conceptos básicos y practicar las destrezas que aprendiste hasta ahora. </a:t>
            </a:r>
          </a:p>
          <a:p>
            <a:pPr marL="0" indent="0">
              <a:buNone/>
            </a:pPr>
            <a:endParaRPr lang="es-MX" dirty="0"/>
          </a:p>
        </p:txBody>
      </p:sp>
      <p:pic>
        <p:nvPicPr>
          <p:cNvPr id="5" name="Imagen 4">
            <a:extLst>
              <a:ext uri="{FF2B5EF4-FFF2-40B4-BE49-F238E27FC236}">
                <a16:creationId xmlns:a16="http://schemas.microsoft.com/office/drawing/2014/main" id="{2BC35B06-9538-5864-5EDF-7FDA26CB03B3}"/>
              </a:ext>
            </a:extLst>
          </p:cNvPr>
          <p:cNvPicPr>
            <a:picLocks noChangeAspect="1"/>
          </p:cNvPicPr>
          <p:nvPr/>
        </p:nvPicPr>
        <p:blipFill>
          <a:blip r:embed="rId8"/>
          <a:stretch>
            <a:fillRect/>
          </a:stretch>
        </p:blipFill>
        <p:spPr>
          <a:xfrm>
            <a:off x="481497" y="365125"/>
            <a:ext cx="2172672" cy="724224"/>
          </a:xfrm>
          <a:prstGeom prst="rect">
            <a:avLst/>
          </a:prstGeom>
        </p:spPr>
      </p:pic>
      <p:pic>
        <p:nvPicPr>
          <p:cNvPr id="7" name="Imagen 6">
            <a:extLst>
              <a:ext uri="{FF2B5EF4-FFF2-40B4-BE49-F238E27FC236}">
                <a16:creationId xmlns:a16="http://schemas.microsoft.com/office/drawing/2014/main" id="{41B06B3A-748A-2D71-22F5-3D78246A8341}"/>
              </a:ext>
            </a:extLst>
          </p:cNvPr>
          <p:cNvPicPr>
            <a:picLocks noChangeAspect="1"/>
          </p:cNvPicPr>
          <p:nvPr/>
        </p:nvPicPr>
        <p:blipFill>
          <a:blip r:embed="rId9"/>
          <a:stretch>
            <a:fillRect/>
          </a:stretch>
        </p:blipFill>
        <p:spPr>
          <a:xfrm>
            <a:off x="6436272" y="501376"/>
            <a:ext cx="3347625" cy="584901"/>
          </a:xfrm>
          <a:prstGeom prst="rect">
            <a:avLst/>
          </a:prstGeom>
        </p:spPr>
      </p:pic>
      <p:pic>
        <p:nvPicPr>
          <p:cNvPr id="9" name="Imagen 8">
            <a:extLst>
              <a:ext uri="{FF2B5EF4-FFF2-40B4-BE49-F238E27FC236}">
                <a16:creationId xmlns:a16="http://schemas.microsoft.com/office/drawing/2014/main" id="{F7335101-7950-495A-85E9-42629AC3DFD4}"/>
              </a:ext>
            </a:extLst>
          </p:cNvPr>
          <p:cNvPicPr>
            <a:picLocks noChangeAspect="1"/>
          </p:cNvPicPr>
          <p:nvPr/>
        </p:nvPicPr>
        <p:blipFill>
          <a:blip r:embed="rId10"/>
          <a:stretch>
            <a:fillRect/>
          </a:stretch>
        </p:blipFill>
        <p:spPr>
          <a:xfrm>
            <a:off x="3117710" y="504448"/>
            <a:ext cx="2855021" cy="581829"/>
          </a:xfrm>
          <a:prstGeom prst="rect">
            <a:avLst/>
          </a:prstGeom>
        </p:spPr>
      </p:pic>
    </p:spTree>
    <p:extLst>
      <p:ext uri="{BB962C8B-B14F-4D97-AF65-F5344CB8AC3E}">
        <p14:creationId xmlns:p14="http://schemas.microsoft.com/office/powerpoint/2010/main" val="8997438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472E6D1-5AFC-7FE2-764E-211CC4CAEC6A}"/>
              </a:ext>
            </a:extLst>
          </p:cNvPr>
          <p:cNvPicPr>
            <a:picLocks noChangeAspect="1"/>
          </p:cNvPicPr>
          <p:nvPr/>
        </p:nvPicPr>
        <p:blipFill>
          <a:blip r:embed="rId2"/>
          <a:stretch>
            <a:fillRect/>
          </a:stretch>
        </p:blipFill>
        <p:spPr>
          <a:xfrm>
            <a:off x="212209" y="246372"/>
            <a:ext cx="7602960" cy="2458728"/>
          </a:xfrm>
          <a:prstGeom prst="rect">
            <a:avLst/>
          </a:prstGeom>
        </p:spPr>
      </p:pic>
      <p:pic>
        <p:nvPicPr>
          <p:cNvPr id="7" name="Imagen 6">
            <a:extLst>
              <a:ext uri="{FF2B5EF4-FFF2-40B4-BE49-F238E27FC236}">
                <a16:creationId xmlns:a16="http://schemas.microsoft.com/office/drawing/2014/main" id="{57A3D176-6A8D-2B03-F065-3E4773554C37}"/>
              </a:ext>
            </a:extLst>
          </p:cNvPr>
          <p:cNvPicPr>
            <a:picLocks noChangeAspect="1"/>
          </p:cNvPicPr>
          <p:nvPr/>
        </p:nvPicPr>
        <p:blipFill>
          <a:blip r:embed="rId3"/>
          <a:stretch>
            <a:fillRect/>
          </a:stretch>
        </p:blipFill>
        <p:spPr>
          <a:xfrm>
            <a:off x="7931368" y="1358082"/>
            <a:ext cx="2643185" cy="1057274"/>
          </a:xfrm>
          <a:prstGeom prst="rect">
            <a:avLst/>
          </a:prstGeom>
        </p:spPr>
      </p:pic>
      <p:pic>
        <p:nvPicPr>
          <p:cNvPr id="9" name="Imagen 8">
            <a:extLst>
              <a:ext uri="{FF2B5EF4-FFF2-40B4-BE49-F238E27FC236}">
                <a16:creationId xmlns:a16="http://schemas.microsoft.com/office/drawing/2014/main" id="{EEBA13C1-3F36-4B78-6D09-2A6BEAF858BC}"/>
              </a:ext>
            </a:extLst>
          </p:cNvPr>
          <p:cNvPicPr>
            <a:picLocks noChangeAspect="1"/>
          </p:cNvPicPr>
          <p:nvPr/>
        </p:nvPicPr>
        <p:blipFill>
          <a:blip r:embed="rId4"/>
          <a:stretch>
            <a:fillRect/>
          </a:stretch>
        </p:blipFill>
        <p:spPr>
          <a:xfrm>
            <a:off x="7601913" y="3405789"/>
            <a:ext cx="2787992" cy="942238"/>
          </a:xfrm>
          <a:prstGeom prst="rect">
            <a:avLst/>
          </a:prstGeom>
        </p:spPr>
      </p:pic>
      <p:pic>
        <p:nvPicPr>
          <p:cNvPr id="11" name="Imagen 10">
            <a:extLst>
              <a:ext uri="{FF2B5EF4-FFF2-40B4-BE49-F238E27FC236}">
                <a16:creationId xmlns:a16="http://schemas.microsoft.com/office/drawing/2014/main" id="{009BEB89-2571-0FA7-C435-22738F95B9AB}"/>
              </a:ext>
            </a:extLst>
          </p:cNvPr>
          <p:cNvPicPr>
            <a:picLocks noChangeAspect="1"/>
          </p:cNvPicPr>
          <p:nvPr/>
        </p:nvPicPr>
        <p:blipFill>
          <a:blip r:embed="rId5"/>
          <a:stretch>
            <a:fillRect/>
          </a:stretch>
        </p:blipFill>
        <p:spPr>
          <a:xfrm>
            <a:off x="3221694" y="3681782"/>
            <a:ext cx="2529165" cy="942238"/>
          </a:xfrm>
          <a:prstGeom prst="rect">
            <a:avLst/>
          </a:prstGeom>
        </p:spPr>
      </p:pic>
      <p:pic>
        <p:nvPicPr>
          <p:cNvPr id="13" name="Imagen 12">
            <a:extLst>
              <a:ext uri="{FF2B5EF4-FFF2-40B4-BE49-F238E27FC236}">
                <a16:creationId xmlns:a16="http://schemas.microsoft.com/office/drawing/2014/main" id="{C2E3F841-D585-9E21-30E7-50FB6F7ECFFB}"/>
              </a:ext>
            </a:extLst>
          </p:cNvPr>
          <p:cNvPicPr>
            <a:picLocks noChangeAspect="1"/>
          </p:cNvPicPr>
          <p:nvPr/>
        </p:nvPicPr>
        <p:blipFill>
          <a:blip r:embed="rId6"/>
          <a:stretch>
            <a:fillRect/>
          </a:stretch>
        </p:blipFill>
        <p:spPr>
          <a:xfrm>
            <a:off x="6096000" y="5339725"/>
            <a:ext cx="2582359" cy="1273964"/>
          </a:xfrm>
          <a:prstGeom prst="rect">
            <a:avLst/>
          </a:prstGeom>
        </p:spPr>
      </p:pic>
    </p:spTree>
    <p:extLst>
      <p:ext uri="{BB962C8B-B14F-4D97-AF65-F5344CB8AC3E}">
        <p14:creationId xmlns:p14="http://schemas.microsoft.com/office/powerpoint/2010/main" val="2563920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A31BC27-8FA8-64B9-D7EA-264003436A87}"/>
              </a:ext>
            </a:extLst>
          </p:cNvPr>
          <p:cNvPicPr>
            <a:picLocks noChangeAspect="1"/>
          </p:cNvPicPr>
          <p:nvPr/>
        </p:nvPicPr>
        <p:blipFill>
          <a:blip r:embed="rId2"/>
          <a:stretch>
            <a:fillRect/>
          </a:stretch>
        </p:blipFill>
        <p:spPr>
          <a:xfrm>
            <a:off x="1423802" y="371608"/>
            <a:ext cx="4768988" cy="1457191"/>
          </a:xfrm>
          <a:prstGeom prst="rect">
            <a:avLst/>
          </a:prstGeom>
        </p:spPr>
      </p:pic>
      <p:pic>
        <p:nvPicPr>
          <p:cNvPr id="4098" name="Picture 2">
            <a:extLst>
              <a:ext uri="{FF2B5EF4-FFF2-40B4-BE49-F238E27FC236}">
                <a16:creationId xmlns:a16="http://schemas.microsoft.com/office/drawing/2014/main" id="{91CB81C9-7803-0D21-F279-C8604DB2C0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145" y="2066307"/>
            <a:ext cx="9394992" cy="3339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0841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B1493-B9F9-EB69-A8EE-DF763054C1B9}"/>
            </a:ext>
          </a:extLst>
        </p:cNvPr>
        <p:cNvGrpSpPr/>
        <p:nvPr/>
      </p:nvGrpSpPr>
      <p:grpSpPr>
        <a:xfrm>
          <a:off x="0" y="0"/>
          <a:ext cx="0" cy="0"/>
          <a:chOff x="0" y="0"/>
          <a:chExt cx="0" cy="0"/>
        </a:xfrm>
      </p:grpSpPr>
      <p:sp>
        <p:nvSpPr>
          <p:cNvPr id="3" name="Subtítulo 2">
            <a:extLst>
              <a:ext uri="{FF2B5EF4-FFF2-40B4-BE49-F238E27FC236}">
                <a16:creationId xmlns:a16="http://schemas.microsoft.com/office/drawing/2014/main" id="{298CF97C-B7B5-B1F2-1ADC-A4D42A5EE6AF}"/>
              </a:ext>
            </a:extLst>
          </p:cNvPr>
          <p:cNvSpPr>
            <a:spLocks noGrp="1"/>
          </p:cNvSpPr>
          <p:nvPr>
            <p:ph type="subTitle" idx="1"/>
          </p:nvPr>
        </p:nvSpPr>
        <p:spPr>
          <a:xfrm>
            <a:off x="1725706" y="2069074"/>
            <a:ext cx="4796118" cy="1844020"/>
          </a:xfrm>
        </p:spPr>
        <p:txBody>
          <a:bodyPr>
            <a:normAutofit/>
          </a:bodyPr>
          <a:lstStyle/>
          <a:p>
            <a:r>
              <a:rPr lang="es-MX" sz="5400" b="1" dirty="0">
                <a:solidFill>
                  <a:srgbClr val="FF0000"/>
                </a:solidFill>
              </a:rPr>
              <a:t>SEMANA 3</a:t>
            </a:r>
          </a:p>
        </p:txBody>
      </p:sp>
    </p:spTree>
    <p:extLst>
      <p:ext uri="{BB962C8B-B14F-4D97-AF65-F5344CB8AC3E}">
        <p14:creationId xmlns:p14="http://schemas.microsoft.com/office/powerpoint/2010/main" val="791413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632F847-3D92-8420-D9A8-1FD47F9D4305}"/>
              </a:ext>
            </a:extLst>
          </p:cNvPr>
          <p:cNvPicPr>
            <a:picLocks noChangeAspect="1"/>
          </p:cNvPicPr>
          <p:nvPr/>
        </p:nvPicPr>
        <p:blipFill>
          <a:blip r:embed="rId2"/>
          <a:stretch>
            <a:fillRect/>
          </a:stretch>
        </p:blipFill>
        <p:spPr>
          <a:xfrm>
            <a:off x="617590" y="510556"/>
            <a:ext cx="5023793" cy="1297021"/>
          </a:xfrm>
          <a:prstGeom prst="rect">
            <a:avLst/>
          </a:prstGeom>
        </p:spPr>
      </p:pic>
      <p:pic>
        <p:nvPicPr>
          <p:cNvPr id="7" name="Imagen 6">
            <a:extLst>
              <a:ext uri="{FF2B5EF4-FFF2-40B4-BE49-F238E27FC236}">
                <a16:creationId xmlns:a16="http://schemas.microsoft.com/office/drawing/2014/main" id="{B071460B-5AE0-D3E5-5962-DD4978760BF7}"/>
              </a:ext>
            </a:extLst>
          </p:cNvPr>
          <p:cNvPicPr>
            <a:picLocks noChangeAspect="1"/>
          </p:cNvPicPr>
          <p:nvPr/>
        </p:nvPicPr>
        <p:blipFill>
          <a:blip r:embed="rId3"/>
          <a:stretch>
            <a:fillRect/>
          </a:stretch>
        </p:blipFill>
        <p:spPr>
          <a:xfrm>
            <a:off x="6096000" y="452437"/>
            <a:ext cx="5828712" cy="1618120"/>
          </a:xfrm>
          <a:prstGeom prst="rect">
            <a:avLst/>
          </a:prstGeom>
        </p:spPr>
      </p:pic>
      <p:pic>
        <p:nvPicPr>
          <p:cNvPr id="3" name="Imagen 2">
            <a:extLst>
              <a:ext uri="{FF2B5EF4-FFF2-40B4-BE49-F238E27FC236}">
                <a16:creationId xmlns:a16="http://schemas.microsoft.com/office/drawing/2014/main" id="{556D1BC3-4FD1-15AF-DF71-1441E2AB9A61}"/>
              </a:ext>
            </a:extLst>
          </p:cNvPr>
          <p:cNvPicPr>
            <a:picLocks noChangeAspect="1"/>
          </p:cNvPicPr>
          <p:nvPr/>
        </p:nvPicPr>
        <p:blipFill>
          <a:blip r:embed="rId4"/>
          <a:stretch>
            <a:fillRect/>
          </a:stretch>
        </p:blipFill>
        <p:spPr>
          <a:xfrm>
            <a:off x="453070" y="2285763"/>
            <a:ext cx="4733925" cy="1581150"/>
          </a:xfrm>
          <a:prstGeom prst="rect">
            <a:avLst/>
          </a:prstGeom>
        </p:spPr>
      </p:pic>
      <p:pic>
        <p:nvPicPr>
          <p:cNvPr id="6" name="Imagen 5">
            <a:extLst>
              <a:ext uri="{FF2B5EF4-FFF2-40B4-BE49-F238E27FC236}">
                <a16:creationId xmlns:a16="http://schemas.microsoft.com/office/drawing/2014/main" id="{B7042B6F-721A-A1A2-B50C-586B2C88EB2F}"/>
              </a:ext>
            </a:extLst>
          </p:cNvPr>
          <p:cNvPicPr>
            <a:picLocks noChangeAspect="1"/>
          </p:cNvPicPr>
          <p:nvPr/>
        </p:nvPicPr>
        <p:blipFill>
          <a:blip r:embed="rId5"/>
          <a:stretch>
            <a:fillRect/>
          </a:stretch>
        </p:blipFill>
        <p:spPr>
          <a:xfrm>
            <a:off x="8594719" y="2504074"/>
            <a:ext cx="1962150" cy="1905000"/>
          </a:xfrm>
          <a:prstGeom prst="rect">
            <a:avLst/>
          </a:prstGeom>
        </p:spPr>
      </p:pic>
      <p:pic>
        <p:nvPicPr>
          <p:cNvPr id="9" name="Imagen 8">
            <a:extLst>
              <a:ext uri="{FF2B5EF4-FFF2-40B4-BE49-F238E27FC236}">
                <a16:creationId xmlns:a16="http://schemas.microsoft.com/office/drawing/2014/main" id="{069BD039-91CC-103F-F3E6-C6DAF382AA45}"/>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brightnessContrast bright="20000" contrast="-40000"/>
                    </a14:imgEffect>
                  </a14:imgLayer>
                </a14:imgProps>
              </a:ext>
            </a:extLst>
          </a:blip>
          <a:stretch>
            <a:fillRect/>
          </a:stretch>
        </p:blipFill>
        <p:spPr>
          <a:xfrm>
            <a:off x="617590" y="4345100"/>
            <a:ext cx="5432559" cy="2283132"/>
          </a:xfrm>
          <a:prstGeom prst="rect">
            <a:avLst/>
          </a:prstGeom>
        </p:spPr>
      </p:pic>
      <p:pic>
        <p:nvPicPr>
          <p:cNvPr id="11" name="Imagen 10">
            <a:extLst>
              <a:ext uri="{FF2B5EF4-FFF2-40B4-BE49-F238E27FC236}">
                <a16:creationId xmlns:a16="http://schemas.microsoft.com/office/drawing/2014/main" id="{7CC8C873-8F0F-9074-EF2A-B337A92F6536}"/>
              </a:ext>
            </a:extLst>
          </p:cNvPr>
          <p:cNvPicPr>
            <a:picLocks noChangeAspect="1"/>
          </p:cNvPicPr>
          <p:nvPr/>
        </p:nvPicPr>
        <p:blipFill>
          <a:blip r:embed="rId8"/>
          <a:stretch>
            <a:fillRect/>
          </a:stretch>
        </p:blipFill>
        <p:spPr>
          <a:xfrm>
            <a:off x="6410977" y="4842591"/>
            <a:ext cx="5321729" cy="382552"/>
          </a:xfrm>
          <a:prstGeom prst="rect">
            <a:avLst/>
          </a:prstGeom>
        </p:spPr>
      </p:pic>
      <p:pic>
        <p:nvPicPr>
          <p:cNvPr id="15" name="Imagen 14">
            <a:extLst>
              <a:ext uri="{FF2B5EF4-FFF2-40B4-BE49-F238E27FC236}">
                <a16:creationId xmlns:a16="http://schemas.microsoft.com/office/drawing/2014/main" id="{284E270E-F16D-F9A3-BC0B-AA0B74BB536C}"/>
              </a:ext>
            </a:extLst>
          </p:cNvPr>
          <p:cNvPicPr>
            <a:picLocks noChangeAspect="1"/>
          </p:cNvPicPr>
          <p:nvPr/>
        </p:nvPicPr>
        <p:blipFill>
          <a:blip r:embed="rId9"/>
          <a:stretch>
            <a:fillRect/>
          </a:stretch>
        </p:blipFill>
        <p:spPr>
          <a:xfrm>
            <a:off x="7288881" y="5486666"/>
            <a:ext cx="3267988" cy="994605"/>
          </a:xfrm>
          <a:prstGeom prst="rect">
            <a:avLst/>
          </a:prstGeom>
        </p:spPr>
      </p:pic>
    </p:spTree>
    <p:extLst>
      <p:ext uri="{BB962C8B-B14F-4D97-AF65-F5344CB8AC3E}">
        <p14:creationId xmlns:p14="http://schemas.microsoft.com/office/powerpoint/2010/main" val="16246734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97DB108-A5A6-4FBA-90DB-82483FCFF88A}"/>
              </a:ext>
            </a:extLst>
          </p:cNvPr>
          <p:cNvPicPr>
            <a:picLocks noChangeAspect="1"/>
          </p:cNvPicPr>
          <p:nvPr/>
        </p:nvPicPr>
        <p:blipFill>
          <a:blip r:embed="rId2"/>
          <a:stretch>
            <a:fillRect/>
          </a:stretch>
        </p:blipFill>
        <p:spPr>
          <a:xfrm>
            <a:off x="421574" y="315252"/>
            <a:ext cx="5281802" cy="1693999"/>
          </a:xfrm>
          <a:prstGeom prst="rect">
            <a:avLst/>
          </a:prstGeom>
        </p:spPr>
      </p:pic>
      <p:pic>
        <p:nvPicPr>
          <p:cNvPr id="7" name="Imagen 6">
            <a:extLst>
              <a:ext uri="{FF2B5EF4-FFF2-40B4-BE49-F238E27FC236}">
                <a16:creationId xmlns:a16="http://schemas.microsoft.com/office/drawing/2014/main" id="{D6F56083-DB2B-321D-AA1D-41C52C9DD524}"/>
              </a:ext>
            </a:extLst>
          </p:cNvPr>
          <p:cNvPicPr>
            <a:picLocks noChangeAspect="1"/>
          </p:cNvPicPr>
          <p:nvPr/>
        </p:nvPicPr>
        <p:blipFill>
          <a:blip r:embed="rId3"/>
          <a:stretch>
            <a:fillRect/>
          </a:stretch>
        </p:blipFill>
        <p:spPr>
          <a:xfrm>
            <a:off x="6267326" y="272241"/>
            <a:ext cx="5238750" cy="1466850"/>
          </a:xfrm>
          <a:prstGeom prst="rect">
            <a:avLst/>
          </a:prstGeom>
        </p:spPr>
      </p:pic>
      <p:sp>
        <p:nvSpPr>
          <p:cNvPr id="8" name="CuadroTexto 7">
            <a:extLst>
              <a:ext uri="{FF2B5EF4-FFF2-40B4-BE49-F238E27FC236}">
                <a16:creationId xmlns:a16="http://schemas.microsoft.com/office/drawing/2014/main" id="{3FB57EC3-2E16-D841-DF69-F0BC7C4703F3}"/>
              </a:ext>
            </a:extLst>
          </p:cNvPr>
          <p:cNvSpPr txBox="1"/>
          <p:nvPr/>
        </p:nvSpPr>
        <p:spPr>
          <a:xfrm>
            <a:off x="6760842" y="2009251"/>
            <a:ext cx="3828082" cy="646331"/>
          </a:xfrm>
          <a:prstGeom prst="rect">
            <a:avLst/>
          </a:prstGeom>
          <a:noFill/>
        </p:spPr>
        <p:txBody>
          <a:bodyPr wrap="square" rtlCol="0">
            <a:spAutoFit/>
          </a:bodyPr>
          <a:lstStyle/>
          <a:p>
            <a:r>
              <a:rPr lang="es-MX" dirty="0"/>
              <a:t>TRIM </a:t>
            </a:r>
          </a:p>
          <a:p>
            <a:r>
              <a:rPr lang="es-MX" dirty="0"/>
              <a:t>Elimina espacio en el texto </a:t>
            </a:r>
          </a:p>
        </p:txBody>
      </p:sp>
      <p:sp>
        <p:nvSpPr>
          <p:cNvPr id="9" name="CuadroTexto 8">
            <a:extLst>
              <a:ext uri="{FF2B5EF4-FFF2-40B4-BE49-F238E27FC236}">
                <a16:creationId xmlns:a16="http://schemas.microsoft.com/office/drawing/2014/main" id="{87BC83E3-D057-ED34-03CB-BDF6725155BD}"/>
              </a:ext>
            </a:extLst>
          </p:cNvPr>
          <p:cNvSpPr txBox="1"/>
          <p:nvPr/>
        </p:nvSpPr>
        <p:spPr>
          <a:xfrm>
            <a:off x="7205321" y="3134730"/>
            <a:ext cx="3828082" cy="923330"/>
          </a:xfrm>
          <a:prstGeom prst="rect">
            <a:avLst/>
          </a:prstGeom>
          <a:noFill/>
        </p:spPr>
        <p:txBody>
          <a:bodyPr wrap="square" rtlCol="0">
            <a:spAutoFit/>
          </a:bodyPr>
          <a:lstStyle/>
          <a:p>
            <a:r>
              <a:rPr lang="es-MX" dirty="0"/>
              <a:t>Eliminar duplicados:</a:t>
            </a:r>
          </a:p>
          <a:p>
            <a:r>
              <a:rPr lang="es-MX" dirty="0"/>
              <a:t>Datos, herramientas de datos, quitar duplicados</a:t>
            </a:r>
          </a:p>
        </p:txBody>
      </p:sp>
      <p:pic>
        <p:nvPicPr>
          <p:cNvPr id="11" name="Imagen 10">
            <a:extLst>
              <a:ext uri="{FF2B5EF4-FFF2-40B4-BE49-F238E27FC236}">
                <a16:creationId xmlns:a16="http://schemas.microsoft.com/office/drawing/2014/main" id="{F19CECAB-484A-975C-5031-A33FA6A42D66}"/>
              </a:ext>
            </a:extLst>
          </p:cNvPr>
          <p:cNvPicPr>
            <a:picLocks noChangeAspect="1"/>
          </p:cNvPicPr>
          <p:nvPr/>
        </p:nvPicPr>
        <p:blipFill>
          <a:blip r:embed="rId4"/>
          <a:stretch>
            <a:fillRect/>
          </a:stretch>
        </p:blipFill>
        <p:spPr>
          <a:xfrm>
            <a:off x="447551" y="2935781"/>
            <a:ext cx="5819775" cy="1828800"/>
          </a:xfrm>
          <a:prstGeom prst="rect">
            <a:avLst/>
          </a:prstGeom>
        </p:spPr>
      </p:pic>
      <p:pic>
        <p:nvPicPr>
          <p:cNvPr id="13" name="Imagen 12">
            <a:extLst>
              <a:ext uri="{FF2B5EF4-FFF2-40B4-BE49-F238E27FC236}">
                <a16:creationId xmlns:a16="http://schemas.microsoft.com/office/drawing/2014/main" id="{5EEC6C22-90B7-3ADD-7AEB-CA1D35EF3B4E}"/>
              </a:ext>
            </a:extLst>
          </p:cNvPr>
          <p:cNvPicPr>
            <a:picLocks noChangeAspect="1"/>
          </p:cNvPicPr>
          <p:nvPr/>
        </p:nvPicPr>
        <p:blipFill>
          <a:blip r:embed="rId5"/>
          <a:stretch>
            <a:fillRect/>
          </a:stretch>
        </p:blipFill>
        <p:spPr>
          <a:xfrm>
            <a:off x="586673" y="5195811"/>
            <a:ext cx="4391025" cy="495300"/>
          </a:xfrm>
          <a:prstGeom prst="rect">
            <a:avLst/>
          </a:prstGeom>
        </p:spPr>
      </p:pic>
      <p:sp>
        <p:nvSpPr>
          <p:cNvPr id="14" name="CuadroTexto 13">
            <a:extLst>
              <a:ext uri="{FF2B5EF4-FFF2-40B4-BE49-F238E27FC236}">
                <a16:creationId xmlns:a16="http://schemas.microsoft.com/office/drawing/2014/main" id="{A49F67E0-4D6B-BD2A-CF42-B58EFF4BB4A8}"/>
              </a:ext>
            </a:extLst>
          </p:cNvPr>
          <p:cNvSpPr txBox="1"/>
          <p:nvPr/>
        </p:nvSpPr>
        <p:spPr>
          <a:xfrm>
            <a:off x="421574" y="5922286"/>
            <a:ext cx="5786867" cy="400110"/>
          </a:xfrm>
          <a:prstGeom prst="rect">
            <a:avLst/>
          </a:prstGeom>
          <a:noFill/>
        </p:spPr>
        <p:txBody>
          <a:bodyPr wrap="square" rtlCol="0">
            <a:spAutoFit/>
          </a:bodyPr>
          <a:lstStyle/>
          <a:p>
            <a:r>
              <a:rPr lang="es-MX" sz="2000" dirty="0">
                <a:solidFill>
                  <a:srgbClr val="00B0F0"/>
                </a:solidFill>
              </a:rPr>
              <a:t>=BUSCARV(A2,'Employee Rates'!$A$2:$B$5,2,FALSO)</a:t>
            </a:r>
          </a:p>
        </p:txBody>
      </p:sp>
      <p:pic>
        <p:nvPicPr>
          <p:cNvPr id="2050" name="Picture 2" descr="🥇 Capítulo 6: Función BUSCARV en Excel, Teoría y Ejemplos • El Tío Tech">
            <a:extLst>
              <a:ext uri="{FF2B5EF4-FFF2-40B4-BE49-F238E27FC236}">
                <a16:creationId xmlns:a16="http://schemas.microsoft.com/office/drawing/2014/main" id="{43D875B9-C656-C067-DE0F-72B431628A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93170" y="4727245"/>
            <a:ext cx="4112906" cy="17795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47449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2E83832-F2A1-1F50-405E-612ECAC04F44}"/>
              </a:ext>
            </a:extLst>
          </p:cNvPr>
          <p:cNvPicPr>
            <a:picLocks noChangeAspect="1"/>
          </p:cNvPicPr>
          <p:nvPr/>
        </p:nvPicPr>
        <p:blipFill>
          <a:blip r:embed="rId2"/>
          <a:stretch>
            <a:fillRect/>
          </a:stretch>
        </p:blipFill>
        <p:spPr>
          <a:xfrm>
            <a:off x="361518" y="285750"/>
            <a:ext cx="5647398" cy="715507"/>
          </a:xfrm>
          <a:prstGeom prst="rect">
            <a:avLst/>
          </a:prstGeom>
        </p:spPr>
      </p:pic>
      <p:pic>
        <p:nvPicPr>
          <p:cNvPr id="9" name="Imagen 8">
            <a:extLst>
              <a:ext uri="{FF2B5EF4-FFF2-40B4-BE49-F238E27FC236}">
                <a16:creationId xmlns:a16="http://schemas.microsoft.com/office/drawing/2014/main" id="{034C467F-9E85-80F0-BCD7-2DDC4F1910DD}"/>
              </a:ext>
            </a:extLst>
          </p:cNvPr>
          <p:cNvPicPr>
            <a:picLocks noChangeAspect="1"/>
          </p:cNvPicPr>
          <p:nvPr/>
        </p:nvPicPr>
        <p:blipFill>
          <a:blip r:embed="rId3"/>
          <a:stretch>
            <a:fillRect/>
          </a:stretch>
        </p:blipFill>
        <p:spPr>
          <a:xfrm>
            <a:off x="361518" y="1426214"/>
            <a:ext cx="6210300" cy="2295525"/>
          </a:xfrm>
          <a:prstGeom prst="rect">
            <a:avLst/>
          </a:prstGeom>
        </p:spPr>
      </p:pic>
      <p:pic>
        <p:nvPicPr>
          <p:cNvPr id="11" name="Imagen 10">
            <a:extLst>
              <a:ext uri="{FF2B5EF4-FFF2-40B4-BE49-F238E27FC236}">
                <a16:creationId xmlns:a16="http://schemas.microsoft.com/office/drawing/2014/main" id="{9EC64EF9-0B26-9265-F653-0113F3BFAF2C}"/>
              </a:ext>
            </a:extLst>
          </p:cNvPr>
          <p:cNvPicPr>
            <a:picLocks noChangeAspect="1"/>
          </p:cNvPicPr>
          <p:nvPr/>
        </p:nvPicPr>
        <p:blipFill>
          <a:blip r:embed="rId4"/>
          <a:stretch>
            <a:fillRect/>
          </a:stretch>
        </p:blipFill>
        <p:spPr>
          <a:xfrm>
            <a:off x="352425" y="4203104"/>
            <a:ext cx="5743575" cy="457200"/>
          </a:xfrm>
          <a:prstGeom prst="rect">
            <a:avLst/>
          </a:prstGeom>
        </p:spPr>
      </p:pic>
      <p:sp>
        <p:nvSpPr>
          <p:cNvPr id="12" name="CuadroTexto 11">
            <a:extLst>
              <a:ext uri="{FF2B5EF4-FFF2-40B4-BE49-F238E27FC236}">
                <a16:creationId xmlns:a16="http://schemas.microsoft.com/office/drawing/2014/main" id="{70A7B854-7539-DF98-4BC4-B8AFD5F838F3}"/>
              </a:ext>
            </a:extLst>
          </p:cNvPr>
          <p:cNvSpPr txBox="1"/>
          <p:nvPr/>
        </p:nvSpPr>
        <p:spPr>
          <a:xfrm>
            <a:off x="7433953" y="415636"/>
            <a:ext cx="2921330" cy="1477328"/>
          </a:xfrm>
          <a:prstGeom prst="rect">
            <a:avLst/>
          </a:prstGeom>
          <a:noFill/>
        </p:spPr>
        <p:txBody>
          <a:bodyPr wrap="square" rtlCol="0">
            <a:spAutoFit/>
          </a:bodyPr>
          <a:lstStyle/>
          <a:p>
            <a:r>
              <a:rPr lang="es-MX" dirty="0"/>
              <a:t>Solo busca valores a la derecha</a:t>
            </a:r>
          </a:p>
          <a:p>
            <a:endParaRPr lang="es-MX" dirty="0"/>
          </a:p>
          <a:p>
            <a:r>
              <a:rPr lang="es-MX" dirty="0"/>
              <a:t>Proteger las hojas o columnas</a:t>
            </a:r>
          </a:p>
        </p:txBody>
      </p:sp>
      <p:pic>
        <p:nvPicPr>
          <p:cNvPr id="14" name="Imagen 13">
            <a:extLst>
              <a:ext uri="{FF2B5EF4-FFF2-40B4-BE49-F238E27FC236}">
                <a16:creationId xmlns:a16="http://schemas.microsoft.com/office/drawing/2014/main" id="{DEE4CA37-61F9-2B73-D603-FF2F12B8F8ED}"/>
              </a:ext>
            </a:extLst>
          </p:cNvPr>
          <p:cNvPicPr>
            <a:picLocks noChangeAspect="1"/>
          </p:cNvPicPr>
          <p:nvPr/>
        </p:nvPicPr>
        <p:blipFill>
          <a:blip r:embed="rId5"/>
          <a:stretch>
            <a:fillRect/>
          </a:stretch>
        </p:blipFill>
        <p:spPr>
          <a:xfrm>
            <a:off x="7196447" y="3601236"/>
            <a:ext cx="4258217" cy="1203736"/>
          </a:xfrm>
          <a:prstGeom prst="rect">
            <a:avLst/>
          </a:prstGeom>
        </p:spPr>
      </p:pic>
      <p:pic>
        <p:nvPicPr>
          <p:cNvPr id="16" name="Imagen 15">
            <a:extLst>
              <a:ext uri="{FF2B5EF4-FFF2-40B4-BE49-F238E27FC236}">
                <a16:creationId xmlns:a16="http://schemas.microsoft.com/office/drawing/2014/main" id="{603E445F-205A-F79A-A566-F70CDD3F7411}"/>
              </a:ext>
            </a:extLst>
          </p:cNvPr>
          <p:cNvPicPr>
            <a:picLocks noChangeAspect="1"/>
          </p:cNvPicPr>
          <p:nvPr/>
        </p:nvPicPr>
        <p:blipFill>
          <a:blip r:embed="rId6"/>
          <a:stretch>
            <a:fillRect/>
          </a:stretch>
        </p:blipFill>
        <p:spPr>
          <a:xfrm>
            <a:off x="7327075" y="2225560"/>
            <a:ext cx="4365420" cy="1037126"/>
          </a:xfrm>
          <a:prstGeom prst="rect">
            <a:avLst/>
          </a:prstGeom>
        </p:spPr>
      </p:pic>
      <p:pic>
        <p:nvPicPr>
          <p:cNvPr id="18" name="Imagen 17">
            <a:extLst>
              <a:ext uri="{FF2B5EF4-FFF2-40B4-BE49-F238E27FC236}">
                <a16:creationId xmlns:a16="http://schemas.microsoft.com/office/drawing/2014/main" id="{F8EE5A98-F345-A11B-34FD-10DC7028D5E5}"/>
              </a:ext>
            </a:extLst>
          </p:cNvPr>
          <p:cNvPicPr>
            <a:picLocks noChangeAspect="1"/>
          </p:cNvPicPr>
          <p:nvPr/>
        </p:nvPicPr>
        <p:blipFill>
          <a:blip r:embed="rId7"/>
          <a:stretch>
            <a:fillRect/>
          </a:stretch>
        </p:blipFill>
        <p:spPr>
          <a:xfrm>
            <a:off x="2441864" y="5074598"/>
            <a:ext cx="2819400" cy="714375"/>
          </a:xfrm>
          <a:prstGeom prst="rect">
            <a:avLst/>
          </a:prstGeom>
        </p:spPr>
      </p:pic>
      <p:pic>
        <p:nvPicPr>
          <p:cNvPr id="20" name="Imagen 19">
            <a:extLst>
              <a:ext uri="{FF2B5EF4-FFF2-40B4-BE49-F238E27FC236}">
                <a16:creationId xmlns:a16="http://schemas.microsoft.com/office/drawing/2014/main" id="{C795D3AF-C779-90B8-7451-D827754FD823}"/>
              </a:ext>
            </a:extLst>
          </p:cNvPr>
          <p:cNvPicPr>
            <a:picLocks noChangeAspect="1"/>
          </p:cNvPicPr>
          <p:nvPr/>
        </p:nvPicPr>
        <p:blipFill>
          <a:blip r:embed="rId8"/>
          <a:stretch>
            <a:fillRect/>
          </a:stretch>
        </p:blipFill>
        <p:spPr>
          <a:xfrm>
            <a:off x="1108611" y="6037913"/>
            <a:ext cx="4460916" cy="598992"/>
          </a:xfrm>
          <a:prstGeom prst="rect">
            <a:avLst/>
          </a:prstGeom>
        </p:spPr>
      </p:pic>
      <p:pic>
        <p:nvPicPr>
          <p:cNvPr id="22" name="Imagen 21">
            <a:extLst>
              <a:ext uri="{FF2B5EF4-FFF2-40B4-BE49-F238E27FC236}">
                <a16:creationId xmlns:a16="http://schemas.microsoft.com/office/drawing/2014/main" id="{4C898CFC-4C06-4E03-8E75-A1422CEB5FB8}"/>
              </a:ext>
            </a:extLst>
          </p:cNvPr>
          <p:cNvPicPr>
            <a:picLocks noChangeAspect="1"/>
          </p:cNvPicPr>
          <p:nvPr/>
        </p:nvPicPr>
        <p:blipFill>
          <a:blip r:embed="rId9"/>
          <a:stretch>
            <a:fillRect/>
          </a:stretch>
        </p:blipFill>
        <p:spPr>
          <a:xfrm>
            <a:off x="5965680" y="6056814"/>
            <a:ext cx="5857875" cy="381000"/>
          </a:xfrm>
          <a:prstGeom prst="rect">
            <a:avLst/>
          </a:prstGeom>
        </p:spPr>
      </p:pic>
    </p:spTree>
    <p:extLst>
      <p:ext uri="{BB962C8B-B14F-4D97-AF65-F5344CB8AC3E}">
        <p14:creationId xmlns:p14="http://schemas.microsoft.com/office/powerpoint/2010/main" val="250765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BA6A8CA-947A-21BC-F67F-DC90E1E76AA8}"/>
              </a:ext>
            </a:extLst>
          </p:cNvPr>
          <p:cNvSpPr>
            <a:spLocks noGrp="1"/>
          </p:cNvSpPr>
          <p:nvPr>
            <p:ph idx="1"/>
          </p:nvPr>
        </p:nvSpPr>
        <p:spPr>
          <a:xfrm>
            <a:off x="531915" y="142503"/>
            <a:ext cx="11128169" cy="6397781"/>
          </a:xfrm>
        </p:spPr>
        <p:txBody>
          <a:bodyPr>
            <a:normAutofit fontScale="55000" lnSpcReduction="20000"/>
          </a:bodyPr>
          <a:lstStyle/>
          <a:p>
            <a:pPr marL="0" indent="0">
              <a:buNone/>
            </a:pPr>
            <a:r>
              <a:rPr lang="es-MX" sz="4000" b="1" i="0" dirty="0">
                <a:solidFill>
                  <a:srgbClr val="1F1F1F"/>
                </a:solidFill>
                <a:effectLst/>
                <a:latin typeface="unset"/>
              </a:rPr>
              <a:t>VLOOKUP</a:t>
            </a:r>
            <a:r>
              <a:rPr lang="es-MX" sz="4000" b="0" i="0" dirty="0">
                <a:solidFill>
                  <a:srgbClr val="1F1F1F"/>
                </a:solidFill>
                <a:effectLst/>
                <a:latin typeface="Source Sans Pro" panose="020B0503030403020204" pitchFamily="34" charset="0"/>
              </a:rPr>
              <a:t>, o Vertical </a:t>
            </a:r>
            <a:r>
              <a:rPr lang="es-MX" sz="4000" b="0" i="0" dirty="0" err="1">
                <a:solidFill>
                  <a:srgbClr val="1F1F1F"/>
                </a:solidFill>
                <a:effectLst/>
                <a:latin typeface="Source Sans Pro" panose="020B0503030403020204" pitchFamily="34" charset="0"/>
              </a:rPr>
              <a:t>Lookup</a:t>
            </a:r>
            <a:r>
              <a:rPr lang="es-MX" sz="4000" b="0" i="0" dirty="0">
                <a:solidFill>
                  <a:srgbClr val="1F1F1F"/>
                </a:solidFill>
                <a:effectLst/>
                <a:latin typeface="Source Sans Pro" panose="020B0503030403020204" pitchFamily="34" charset="0"/>
              </a:rPr>
              <a:t> (búsqueda vertical), que busca un valor determinado en una columna de hoja de cálculo y devuelve una información específica de la fila en la que se encuentra el valor buscado.</a:t>
            </a:r>
          </a:p>
          <a:p>
            <a:pPr marL="0" indent="0" algn="l">
              <a:buNone/>
            </a:pPr>
            <a:r>
              <a:rPr lang="es-MX" sz="4000" b="1" i="0" dirty="0">
                <a:solidFill>
                  <a:srgbClr val="1F1F1F"/>
                </a:solidFill>
                <a:effectLst/>
                <a:latin typeface="unset"/>
              </a:rPr>
              <a:t>¿Cuándo hace falta usar VLOOKUP? </a:t>
            </a:r>
            <a:endParaRPr lang="es-MX" sz="4000" b="1" i="0" dirty="0">
              <a:solidFill>
                <a:srgbClr val="1F1F1F"/>
              </a:solidFill>
              <a:effectLst/>
              <a:latin typeface="var(--cds-font-family-source-sans-pro)"/>
            </a:endParaRPr>
          </a:p>
          <a:p>
            <a:pPr marL="0" indent="0" algn="l">
              <a:buNone/>
            </a:pPr>
            <a:r>
              <a:rPr lang="es-MX" sz="4000" b="0" i="0" dirty="0">
                <a:solidFill>
                  <a:srgbClr val="1F1F1F"/>
                </a:solidFill>
                <a:effectLst/>
                <a:latin typeface="var(--cds-font-family-source-sans-pro)"/>
              </a:rPr>
              <a:t>Dos razones comunes para usar VLOOKUP son:</a:t>
            </a:r>
          </a:p>
          <a:p>
            <a:pPr algn="l">
              <a:buFont typeface="Arial" panose="020B0604020202020204" pitchFamily="34" charset="0"/>
              <a:buChar char="•"/>
            </a:pPr>
            <a:r>
              <a:rPr lang="es-MX" sz="4000" b="0" i="0" dirty="0">
                <a:solidFill>
                  <a:srgbClr val="1F1F1F"/>
                </a:solidFill>
                <a:effectLst/>
                <a:latin typeface="var(--cds-font-family-source-sans-pro)"/>
              </a:rPr>
              <a:t>Rellenar datos en una hoja de cálculo</a:t>
            </a:r>
          </a:p>
          <a:p>
            <a:pPr algn="l">
              <a:buFont typeface="Arial" panose="020B0604020202020204" pitchFamily="34" charset="0"/>
              <a:buChar char="•"/>
            </a:pPr>
            <a:r>
              <a:rPr lang="es-MX" sz="4000" b="0" i="0" dirty="0">
                <a:solidFill>
                  <a:srgbClr val="1F1F1F"/>
                </a:solidFill>
                <a:effectLst/>
                <a:latin typeface="var(--cds-font-family-source-sans-pro)"/>
              </a:rPr>
              <a:t>Combinar datos de una hoja de cálculo con datos de otra</a:t>
            </a:r>
          </a:p>
          <a:p>
            <a:pPr marL="0" indent="0" algn="l">
              <a:buNone/>
            </a:pPr>
            <a:r>
              <a:rPr lang="es-MX" sz="4000" b="0" i="0" dirty="0">
                <a:solidFill>
                  <a:srgbClr val="1F1F1F"/>
                </a:solidFill>
                <a:effectLst/>
                <a:latin typeface="Source Sans Pro" panose="020B0503030403020204" pitchFamily="34" charset="0"/>
              </a:rPr>
              <a:t>disponible tanto en Microsoft Excel como en Google </a:t>
            </a:r>
            <a:r>
              <a:rPr lang="es-MX" sz="4000" b="0" i="0" dirty="0" err="1">
                <a:solidFill>
                  <a:srgbClr val="1F1F1F"/>
                </a:solidFill>
                <a:effectLst/>
                <a:latin typeface="Source Sans Pro" panose="020B0503030403020204" pitchFamily="34" charset="0"/>
              </a:rPr>
              <a:t>Sheets</a:t>
            </a:r>
            <a:endParaRPr lang="es-MX" sz="4000" b="0" i="0" dirty="0">
              <a:solidFill>
                <a:srgbClr val="1F1F1F"/>
              </a:solidFill>
              <a:effectLst/>
              <a:latin typeface="Source Sans Pro" panose="020B0503030403020204" pitchFamily="34" charset="0"/>
            </a:endParaRPr>
          </a:p>
          <a:p>
            <a:pPr marL="0" indent="0" algn="l">
              <a:buNone/>
            </a:pPr>
            <a:endParaRPr lang="es-MX" sz="4000" b="0" i="0" dirty="0">
              <a:solidFill>
                <a:srgbClr val="1F1F1F"/>
              </a:solidFill>
              <a:effectLst/>
              <a:latin typeface="var(--cds-font-family-source-sans-pro)"/>
            </a:endParaRPr>
          </a:p>
          <a:p>
            <a:pPr marL="457200" lvl="1" indent="0">
              <a:buNone/>
            </a:pPr>
            <a:r>
              <a:rPr lang="es-MX" sz="2500" b="1" i="0" dirty="0" err="1">
                <a:solidFill>
                  <a:srgbClr val="1F1F1F"/>
                </a:solidFill>
                <a:effectLst/>
                <a:latin typeface="unset"/>
              </a:rPr>
              <a:t>search_key</a:t>
            </a:r>
            <a:endParaRPr lang="es-MX" sz="2500" b="1" i="0" dirty="0">
              <a:solidFill>
                <a:srgbClr val="1F1F1F"/>
              </a:solidFill>
              <a:effectLst/>
              <a:latin typeface="var(--cds-font-family-source-sans-pro)"/>
            </a:endParaRPr>
          </a:p>
          <a:p>
            <a:pPr lvl="1"/>
            <a:r>
              <a:rPr lang="es-MX" sz="2500" b="0" i="0" dirty="0">
                <a:solidFill>
                  <a:srgbClr val="1F1F1F"/>
                </a:solidFill>
                <a:effectLst/>
                <a:latin typeface="var(--cds-font-family-source-sans-pro)"/>
              </a:rPr>
              <a:t>El valor a buscar.</a:t>
            </a:r>
          </a:p>
          <a:p>
            <a:pPr lvl="1"/>
            <a:r>
              <a:rPr lang="es-MX" sz="2500" b="0" i="0" dirty="0">
                <a:solidFill>
                  <a:srgbClr val="1F1F1F"/>
                </a:solidFill>
                <a:effectLst/>
                <a:latin typeface="var(--cds-font-family-source-sans-pro)"/>
              </a:rPr>
              <a:t>Por ejemplo, 42, "Gatos", o I24.</a:t>
            </a:r>
          </a:p>
          <a:p>
            <a:pPr marL="457200" lvl="1" indent="0">
              <a:buNone/>
            </a:pPr>
            <a:r>
              <a:rPr lang="es-MX" sz="2500" b="1" i="0" dirty="0" err="1">
                <a:solidFill>
                  <a:srgbClr val="1F1F1F"/>
                </a:solidFill>
                <a:effectLst/>
                <a:latin typeface="unset"/>
              </a:rPr>
              <a:t>range</a:t>
            </a:r>
            <a:endParaRPr lang="es-MX" sz="2500" b="1" i="0" dirty="0">
              <a:solidFill>
                <a:srgbClr val="1F1F1F"/>
              </a:solidFill>
              <a:effectLst/>
              <a:latin typeface="var(--cds-font-family-source-sans-pro)"/>
            </a:endParaRPr>
          </a:p>
          <a:p>
            <a:pPr lvl="1"/>
            <a:r>
              <a:rPr lang="es-MX" sz="2500" b="0" i="0" dirty="0">
                <a:solidFill>
                  <a:srgbClr val="1F1F1F"/>
                </a:solidFill>
                <a:effectLst/>
                <a:latin typeface="var(--cds-font-family-source-sans-pro)"/>
              </a:rPr>
              <a:t>El rango a tener en cuenta para la búsqueda</a:t>
            </a:r>
          </a:p>
          <a:p>
            <a:pPr lvl="1"/>
            <a:r>
              <a:rPr lang="es-MX" sz="2500" b="0" i="0" dirty="0">
                <a:solidFill>
                  <a:srgbClr val="1F1F1F"/>
                </a:solidFill>
                <a:effectLst/>
                <a:latin typeface="var(--cds-font-family-source-sans-pro)"/>
              </a:rPr>
              <a:t>La primera columna en el rango se busca para ubicar datos que coincidan con el valor especificado por </a:t>
            </a:r>
            <a:r>
              <a:rPr lang="es-MX" sz="2500" b="0" i="0" dirty="0" err="1">
                <a:solidFill>
                  <a:srgbClr val="1F1F1F"/>
                </a:solidFill>
                <a:effectLst/>
                <a:latin typeface="var(--cds-font-family-source-sans-pro)"/>
              </a:rPr>
              <a:t>search_key</a:t>
            </a:r>
            <a:r>
              <a:rPr lang="es-MX" sz="2500" b="0" i="0" dirty="0">
                <a:solidFill>
                  <a:srgbClr val="1F1F1F"/>
                </a:solidFill>
                <a:effectLst/>
                <a:latin typeface="var(--cds-font-family-source-sans-pro)"/>
              </a:rPr>
              <a:t>.</a:t>
            </a:r>
          </a:p>
          <a:p>
            <a:pPr marL="457200" lvl="1" indent="0">
              <a:buNone/>
            </a:pPr>
            <a:r>
              <a:rPr lang="es-MX" sz="2500" b="1" i="0" dirty="0" err="1">
                <a:solidFill>
                  <a:srgbClr val="1F1F1F"/>
                </a:solidFill>
                <a:effectLst/>
                <a:latin typeface="unset"/>
              </a:rPr>
              <a:t>index</a:t>
            </a:r>
            <a:endParaRPr lang="es-MX" sz="2500" b="1" i="0" dirty="0">
              <a:solidFill>
                <a:srgbClr val="1F1F1F"/>
              </a:solidFill>
              <a:effectLst/>
              <a:latin typeface="var(--cds-font-family-source-sans-pro)"/>
            </a:endParaRPr>
          </a:p>
          <a:p>
            <a:pPr lvl="1"/>
            <a:r>
              <a:rPr lang="es-MX" sz="2500" b="0" i="0" dirty="0">
                <a:solidFill>
                  <a:srgbClr val="1F1F1F"/>
                </a:solidFill>
                <a:effectLst/>
                <a:latin typeface="var(--cds-font-family-source-sans-pro)"/>
              </a:rPr>
              <a:t>El índice de columna del valor a devolver, en que la primera columna en el rango se numera 1.</a:t>
            </a:r>
          </a:p>
          <a:p>
            <a:pPr lvl="1"/>
            <a:r>
              <a:rPr lang="es-MX" sz="2500" b="0" i="0" dirty="0">
                <a:solidFill>
                  <a:srgbClr val="1F1F1F"/>
                </a:solidFill>
                <a:effectLst/>
                <a:latin typeface="var(--cds-font-family-source-sans-pro)"/>
              </a:rPr>
              <a:t>Si el índice no está entre 1 y el número de las columnas dentro del rango, se devuelve #VALUE!.</a:t>
            </a:r>
          </a:p>
          <a:p>
            <a:pPr marL="457200" lvl="1" indent="0">
              <a:buNone/>
            </a:pPr>
            <a:r>
              <a:rPr lang="es-MX" sz="2500" b="1" i="0" dirty="0" err="1">
                <a:solidFill>
                  <a:srgbClr val="1F1F1F"/>
                </a:solidFill>
                <a:effectLst/>
                <a:latin typeface="unset"/>
              </a:rPr>
              <a:t>is_sorted</a:t>
            </a:r>
            <a:endParaRPr lang="es-MX" sz="2500" b="1" i="0" dirty="0">
              <a:solidFill>
                <a:srgbClr val="1F1F1F"/>
              </a:solidFill>
              <a:effectLst/>
              <a:latin typeface="var(--cds-font-family-source-sans-pro)"/>
            </a:endParaRPr>
          </a:p>
          <a:p>
            <a:pPr lvl="1"/>
            <a:r>
              <a:rPr lang="es-MX" sz="2500" b="0" i="0" dirty="0">
                <a:solidFill>
                  <a:srgbClr val="1F1F1F"/>
                </a:solidFill>
                <a:effectLst/>
                <a:latin typeface="var(--cds-font-family-source-sans-pro)"/>
              </a:rPr>
              <a:t>Indica si la columna a buscar (la primera columna del rango especificado) está ordenada. TRUE como valor predeterminado.</a:t>
            </a:r>
          </a:p>
          <a:p>
            <a:pPr lvl="1"/>
            <a:r>
              <a:rPr lang="es-MX" sz="2500" b="0" i="0" dirty="0">
                <a:solidFill>
                  <a:srgbClr val="1F1F1F"/>
                </a:solidFill>
                <a:effectLst/>
                <a:latin typeface="var(--cds-font-family-source-sans-pro)"/>
              </a:rPr>
              <a:t>Se recomienda configurar </a:t>
            </a:r>
            <a:r>
              <a:rPr lang="es-MX" sz="2500" b="0" i="0" dirty="0" err="1">
                <a:solidFill>
                  <a:srgbClr val="1F1F1F"/>
                </a:solidFill>
                <a:effectLst/>
                <a:latin typeface="var(--cds-font-family-source-sans-pro)"/>
              </a:rPr>
              <a:t>is_sorted</a:t>
            </a:r>
            <a:r>
              <a:rPr lang="es-MX" sz="2500" b="0" i="0" dirty="0">
                <a:solidFill>
                  <a:srgbClr val="1F1F1F"/>
                </a:solidFill>
                <a:effectLst/>
                <a:latin typeface="var(--cds-font-family-source-sans-pro)"/>
              </a:rPr>
              <a:t> en FALSE. Si está configurada en FALSE, se devuelve una coincidencia exacta. Si existen múltiples valores coincidentes, se devuelve el contenido de la celda que corresponde al primer valor encontrado y si no se encuentra un valor coincidente, se devuelve #N/A.</a:t>
            </a:r>
          </a:p>
          <a:p>
            <a:pPr lvl="1"/>
            <a:r>
              <a:rPr lang="es-MX" sz="2500" b="0" i="0" dirty="0">
                <a:solidFill>
                  <a:srgbClr val="1F1F1F"/>
                </a:solidFill>
                <a:effectLst/>
                <a:latin typeface="var(--cds-font-family-source-sans-pro)"/>
              </a:rPr>
              <a:t>Si </a:t>
            </a:r>
            <a:r>
              <a:rPr lang="es-MX" sz="2500" b="0" i="0" dirty="0" err="1">
                <a:solidFill>
                  <a:srgbClr val="1F1F1F"/>
                </a:solidFill>
                <a:effectLst/>
                <a:latin typeface="var(--cds-font-family-source-sans-pro)"/>
              </a:rPr>
              <a:t>is_sorted</a:t>
            </a:r>
            <a:r>
              <a:rPr lang="es-MX" sz="2500" b="0" i="0" dirty="0">
                <a:solidFill>
                  <a:srgbClr val="1F1F1F"/>
                </a:solidFill>
                <a:effectLst/>
                <a:latin typeface="var(--cds-font-family-source-sans-pro)"/>
              </a:rPr>
              <a:t> es TRUE o se omite, se devuelve la coincidencia más cercana (menor o igual a la clave de búsqueda). Si todos los valores en la columna de búsqueda son mayores a la clave de búsqueda, se devuelve #N/A.</a:t>
            </a:r>
          </a:p>
          <a:p>
            <a:pPr marL="0" indent="0">
              <a:buNone/>
            </a:pPr>
            <a:endParaRPr lang="es-MX" dirty="0"/>
          </a:p>
        </p:txBody>
      </p:sp>
      <p:pic>
        <p:nvPicPr>
          <p:cNvPr id="1026" name="Picture 2" descr="VLOOKUP(search_key, range, index, [is_sorted])">
            <a:extLst>
              <a:ext uri="{FF2B5EF4-FFF2-40B4-BE49-F238E27FC236}">
                <a16:creationId xmlns:a16="http://schemas.microsoft.com/office/drawing/2014/main" id="{A3919098-017A-ACF8-6400-1ED2F490CF6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3786" b="-15719"/>
          <a:stretch/>
        </p:blipFill>
        <p:spPr bwMode="auto">
          <a:xfrm>
            <a:off x="4977976" y="3068394"/>
            <a:ext cx="6303584" cy="7212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VLOOKUP(10003, A2:B26, 2, FALSE) ">
            <a:extLst>
              <a:ext uri="{FF2B5EF4-FFF2-40B4-BE49-F238E27FC236}">
                <a16:creationId xmlns:a16="http://schemas.microsoft.com/office/drawing/2014/main" id="{992EC386-AE86-5D06-3AF4-AFA88AAF31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3146"/>
          <a:stretch/>
        </p:blipFill>
        <p:spPr bwMode="auto">
          <a:xfrm>
            <a:off x="6320146" y="975621"/>
            <a:ext cx="5339938" cy="737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1894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E336E8B-09EF-727A-A346-B2A1762B00B8}"/>
              </a:ext>
            </a:extLst>
          </p:cNvPr>
          <p:cNvSpPr>
            <a:spLocks noGrp="1"/>
          </p:cNvSpPr>
          <p:nvPr>
            <p:ph idx="1"/>
          </p:nvPr>
        </p:nvSpPr>
        <p:spPr>
          <a:xfrm>
            <a:off x="176150" y="71462"/>
            <a:ext cx="11839699" cy="2287108"/>
          </a:xfrm>
        </p:spPr>
        <p:txBody>
          <a:bodyPr>
            <a:normAutofit/>
          </a:bodyPr>
          <a:lstStyle/>
          <a:p>
            <a:pPr algn="l"/>
            <a:r>
              <a:rPr lang="es-MX" sz="2400" b="1" i="0" dirty="0">
                <a:solidFill>
                  <a:srgbClr val="1F1F1F"/>
                </a:solidFill>
                <a:effectLst/>
                <a:latin typeface="unset"/>
              </a:rPr>
              <a:t>¿Qué pasa si aparece #N/A?</a:t>
            </a:r>
            <a:endParaRPr lang="es-MX" sz="2400" b="1" i="0" dirty="0">
              <a:solidFill>
                <a:srgbClr val="1F1F1F"/>
              </a:solidFill>
              <a:effectLst/>
              <a:latin typeface="var(--cds-font-family-source-sans-pro)"/>
            </a:endParaRPr>
          </a:p>
          <a:p>
            <a:pPr algn="l"/>
            <a:r>
              <a:rPr lang="es-MX" sz="2400" b="0" i="0" dirty="0">
                <a:solidFill>
                  <a:srgbClr val="1F1F1F"/>
                </a:solidFill>
                <a:effectLst/>
                <a:latin typeface="var(--cds-font-family-source-sans-pro)"/>
              </a:rPr>
              <a:t>Como acabas de leer, #N/A indica que no se puede devolver un valor coincidente como resultado de VLOOKUP. El error no significa que haya algo que esté realmente mal con los datos, pero las personas pueden tener preguntas si ven el error en un informe. Puedes usar la función </a:t>
            </a:r>
            <a:r>
              <a:rPr lang="es-MX" sz="2400" b="1" i="0" dirty="0">
                <a:solidFill>
                  <a:srgbClr val="1F1F1F"/>
                </a:solidFill>
                <a:effectLst/>
                <a:latin typeface="unset"/>
              </a:rPr>
              <a:t>IFNA</a:t>
            </a:r>
            <a:r>
              <a:rPr lang="es-MX" sz="2400" b="0" i="0" dirty="0">
                <a:solidFill>
                  <a:srgbClr val="1F1F1F"/>
                </a:solidFill>
                <a:effectLst/>
                <a:latin typeface="var(--cds-font-family-source-sans-pro)"/>
              </a:rPr>
              <a:t> para reemplazar el error #N/A con algo más descriptivo, como “</a:t>
            </a:r>
            <a:r>
              <a:rPr lang="es-MX" sz="2400" b="0" i="0" dirty="0" err="1">
                <a:solidFill>
                  <a:srgbClr val="1F1F1F"/>
                </a:solidFill>
                <a:effectLst/>
                <a:latin typeface="var(--cds-font-family-source-sans-pro)"/>
              </a:rPr>
              <a:t>Does</a:t>
            </a:r>
            <a:r>
              <a:rPr lang="es-MX" sz="2400" b="0" i="0" dirty="0">
                <a:solidFill>
                  <a:srgbClr val="1F1F1F"/>
                </a:solidFill>
                <a:effectLst/>
                <a:latin typeface="var(--cds-font-family-source-sans-pro)"/>
              </a:rPr>
              <a:t> </a:t>
            </a:r>
            <a:r>
              <a:rPr lang="es-MX" sz="2400" b="0" i="0" dirty="0" err="1">
                <a:solidFill>
                  <a:srgbClr val="1F1F1F"/>
                </a:solidFill>
                <a:effectLst/>
                <a:latin typeface="var(--cds-font-family-source-sans-pro)"/>
              </a:rPr>
              <a:t>not</a:t>
            </a:r>
            <a:r>
              <a:rPr lang="es-MX" sz="2400" b="0" i="0" dirty="0">
                <a:solidFill>
                  <a:srgbClr val="1F1F1F"/>
                </a:solidFill>
                <a:effectLst/>
                <a:latin typeface="var(--cds-font-family-source-sans-pro)"/>
              </a:rPr>
              <a:t> </a:t>
            </a:r>
            <a:r>
              <a:rPr lang="es-MX" sz="2400" b="0" i="0" dirty="0" err="1">
                <a:solidFill>
                  <a:srgbClr val="1F1F1F"/>
                </a:solidFill>
                <a:effectLst/>
                <a:latin typeface="var(--cds-font-family-source-sans-pro)"/>
              </a:rPr>
              <a:t>exist</a:t>
            </a:r>
            <a:r>
              <a:rPr lang="es-MX" sz="2400" b="0" i="0" dirty="0">
                <a:solidFill>
                  <a:srgbClr val="1F1F1F"/>
                </a:solidFill>
                <a:effectLst/>
                <a:latin typeface="var(--cds-font-family-source-sans-pro)"/>
              </a:rPr>
              <a:t>” (no existe).</a:t>
            </a:r>
          </a:p>
        </p:txBody>
      </p:sp>
      <p:pic>
        <p:nvPicPr>
          <p:cNvPr id="2056" name="Picture 8">
            <a:extLst>
              <a:ext uri="{FF2B5EF4-FFF2-40B4-BE49-F238E27FC236}">
                <a16:creationId xmlns:a16="http://schemas.microsoft.com/office/drawing/2014/main" id="{BFB40CFA-E7D5-7DE6-0042-53D49F1D89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r="52845" b="-22308"/>
          <a:stretch/>
        </p:blipFill>
        <p:spPr bwMode="auto">
          <a:xfrm>
            <a:off x="6818937" y="3396677"/>
            <a:ext cx="3939072" cy="83879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19A9EA30-B116-A7BC-7C42-9E0C5FC893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9153" b="-22309"/>
          <a:stretch/>
        </p:blipFill>
        <p:spPr bwMode="auto">
          <a:xfrm>
            <a:off x="6693370" y="2203136"/>
            <a:ext cx="3412130" cy="838792"/>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contenido 2">
            <a:extLst>
              <a:ext uri="{FF2B5EF4-FFF2-40B4-BE49-F238E27FC236}">
                <a16:creationId xmlns:a16="http://schemas.microsoft.com/office/drawing/2014/main" id="{E7101EFE-80AE-C7A2-FB0B-7A1CED952C85}"/>
              </a:ext>
            </a:extLst>
          </p:cNvPr>
          <p:cNvSpPr txBox="1">
            <a:spLocks/>
          </p:cNvSpPr>
          <p:nvPr/>
        </p:nvSpPr>
        <p:spPr>
          <a:xfrm>
            <a:off x="652221" y="2358570"/>
            <a:ext cx="5690645" cy="192030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s-MX" sz="1400" b="1" i="0" dirty="0" err="1">
                <a:solidFill>
                  <a:srgbClr val="1F1F1F"/>
                </a:solidFill>
                <a:effectLst/>
                <a:latin typeface="unset"/>
              </a:rPr>
              <a:t>value</a:t>
            </a:r>
            <a:endParaRPr lang="es-MX" sz="1400" b="1" i="0" dirty="0">
              <a:solidFill>
                <a:srgbClr val="1F1F1F"/>
              </a:solidFill>
              <a:effectLst/>
              <a:latin typeface="var(--cds-font-family-source-sans-pro)"/>
            </a:endParaRPr>
          </a:p>
          <a:p>
            <a:pPr algn="l">
              <a:buFont typeface="Arial" panose="020B0604020202020204" pitchFamily="34" charset="0"/>
              <a:buChar char="•"/>
            </a:pPr>
            <a:r>
              <a:rPr lang="es-MX" sz="1400" b="0" i="0" dirty="0">
                <a:solidFill>
                  <a:srgbClr val="1F1F1F"/>
                </a:solidFill>
                <a:effectLst/>
                <a:latin typeface="var(--cds-font-family-source-sans-pro)"/>
              </a:rPr>
              <a:t>Este es un valor requerido.</a:t>
            </a:r>
          </a:p>
          <a:p>
            <a:pPr algn="l">
              <a:buFont typeface="Arial" panose="020B0604020202020204" pitchFamily="34" charset="0"/>
              <a:buChar char="•"/>
            </a:pPr>
            <a:r>
              <a:rPr lang="es-MX" sz="1400" b="0" i="0" dirty="0">
                <a:solidFill>
                  <a:srgbClr val="1F1F1F"/>
                </a:solidFill>
                <a:effectLst/>
                <a:latin typeface="var(--cds-font-family-source-sans-pro)"/>
              </a:rPr>
              <a:t>La función verifica si el valor de la celda coincide con el valor, como #N/A.</a:t>
            </a:r>
          </a:p>
          <a:p>
            <a:pPr algn="l"/>
            <a:r>
              <a:rPr lang="es-MX" sz="1400" b="1" i="0" dirty="0" err="1">
                <a:solidFill>
                  <a:srgbClr val="1F1F1F"/>
                </a:solidFill>
                <a:effectLst/>
                <a:latin typeface="unset"/>
              </a:rPr>
              <a:t>value_if_na</a:t>
            </a:r>
            <a:endParaRPr lang="es-MX" sz="1400" b="1" i="0" dirty="0">
              <a:solidFill>
                <a:srgbClr val="1F1F1F"/>
              </a:solidFill>
              <a:effectLst/>
              <a:latin typeface="var(--cds-font-family-source-sans-pro)"/>
            </a:endParaRPr>
          </a:p>
          <a:p>
            <a:pPr algn="l">
              <a:buFont typeface="Arial" panose="020B0604020202020204" pitchFamily="34" charset="0"/>
              <a:buChar char="•"/>
            </a:pPr>
            <a:r>
              <a:rPr lang="es-MX" sz="1400" b="0" i="0" dirty="0">
                <a:solidFill>
                  <a:srgbClr val="1F1F1F"/>
                </a:solidFill>
                <a:effectLst/>
                <a:latin typeface="var(--cds-font-family-source-sans-pro)"/>
              </a:rPr>
              <a:t>Este es un valor requerido.</a:t>
            </a:r>
          </a:p>
          <a:p>
            <a:pPr algn="l">
              <a:buFont typeface="Arial" panose="020B0604020202020204" pitchFamily="34" charset="0"/>
              <a:buChar char="•"/>
            </a:pPr>
            <a:r>
              <a:rPr lang="es-MX" sz="1400" b="0" i="0" dirty="0">
                <a:solidFill>
                  <a:srgbClr val="1F1F1F"/>
                </a:solidFill>
                <a:effectLst/>
                <a:latin typeface="var(--cds-font-family-source-sans-pro)"/>
              </a:rPr>
              <a:t>La función devuelve este valor si el valor de la celda coincide con el valor en el primer argumento; devuelve este valor cuando el valor de la celda es #N/A.</a:t>
            </a:r>
          </a:p>
        </p:txBody>
      </p:sp>
      <p:sp>
        <p:nvSpPr>
          <p:cNvPr id="6" name="CuadroTexto 5">
            <a:extLst>
              <a:ext uri="{FF2B5EF4-FFF2-40B4-BE49-F238E27FC236}">
                <a16:creationId xmlns:a16="http://schemas.microsoft.com/office/drawing/2014/main" id="{4DB91F61-1E0C-F433-226D-880921C0628A}"/>
              </a:ext>
            </a:extLst>
          </p:cNvPr>
          <p:cNvSpPr txBox="1"/>
          <p:nvPr/>
        </p:nvSpPr>
        <p:spPr>
          <a:xfrm>
            <a:off x="379088" y="4490244"/>
            <a:ext cx="11636761" cy="2062103"/>
          </a:xfrm>
          <a:prstGeom prst="rect">
            <a:avLst/>
          </a:prstGeom>
          <a:noFill/>
        </p:spPr>
        <p:txBody>
          <a:bodyPr wrap="square" rtlCol="0">
            <a:spAutoFit/>
          </a:bodyPr>
          <a:lstStyle/>
          <a:p>
            <a:pPr algn="l"/>
            <a:r>
              <a:rPr lang="es-MX" sz="1600" b="1" i="0" dirty="0">
                <a:solidFill>
                  <a:srgbClr val="1F1F1F"/>
                </a:solidFill>
                <a:effectLst/>
                <a:latin typeface="unset"/>
              </a:rPr>
              <a:t>Recordatorios útiles de VLOOKUP</a:t>
            </a:r>
            <a:endParaRPr lang="es-MX" sz="1600" b="1" i="0" dirty="0">
              <a:solidFill>
                <a:srgbClr val="1F1F1F"/>
              </a:solidFill>
              <a:effectLst/>
              <a:latin typeface="var(--cds-font-family-source-sans-pro)"/>
            </a:endParaRPr>
          </a:p>
          <a:p>
            <a:pPr algn="l">
              <a:buFont typeface="Arial" panose="020B0604020202020204" pitchFamily="34" charset="0"/>
              <a:buChar char="•"/>
            </a:pPr>
            <a:r>
              <a:rPr lang="es-MX" sz="1600" b="0" i="0" dirty="0">
                <a:solidFill>
                  <a:srgbClr val="1F1F1F"/>
                </a:solidFill>
                <a:effectLst/>
                <a:latin typeface="var(--cds-font-family-source-sans-pro)"/>
              </a:rPr>
              <a:t>TRUE significa una coincidencia aproximada, FALSE significa una coincidencia exacta en la clave de búsqueda. Si los datos usados para la clave de búsqueda están ordenados, se puede usar TRUE.</a:t>
            </a:r>
          </a:p>
          <a:p>
            <a:pPr algn="l">
              <a:buFont typeface="Arial" panose="020B0604020202020204" pitchFamily="34" charset="0"/>
              <a:buChar char="•"/>
            </a:pPr>
            <a:r>
              <a:rPr lang="es-MX" sz="1600" b="0" i="0" dirty="0">
                <a:solidFill>
                  <a:srgbClr val="1F1F1F"/>
                </a:solidFill>
                <a:effectLst/>
                <a:latin typeface="var(--cds-font-family-source-sans-pro)"/>
              </a:rPr>
              <a:t>Lo deseable es que la columna que coincide con la clave de búsqueda en una fórmula de VLOOKUP esté en el lado izquierdo de los datos. VLOOKUP solo observa datos a la derecha después de que se encuentra una coincidencia. En otras palabras, el índice para VLOOKUP indica columnas a la derecha únicamente. Esto puede requerir que muevas las columnas de lugar antes de usar VLOOKUP.</a:t>
            </a:r>
          </a:p>
          <a:p>
            <a:pPr algn="l">
              <a:buFont typeface="Arial" panose="020B0604020202020204" pitchFamily="34" charset="0"/>
              <a:buChar char="•"/>
            </a:pPr>
            <a:r>
              <a:rPr lang="es-MX" sz="1600" b="0" i="0" dirty="0">
                <a:solidFill>
                  <a:srgbClr val="1F1F1F"/>
                </a:solidFill>
                <a:effectLst/>
                <a:latin typeface="var(--cds-font-family-source-sans-pro)"/>
              </a:rPr>
              <a:t>Después de haber rellenado datos con la fórmula VLOOKUP, puedes copiar y pegar los datos como valores solamente para quitar las fórmulas para que puedas volver a manipular los datos. </a:t>
            </a:r>
          </a:p>
        </p:txBody>
      </p:sp>
    </p:spTree>
    <p:extLst>
      <p:ext uri="{BB962C8B-B14F-4D97-AF65-F5344CB8AC3E}">
        <p14:creationId xmlns:p14="http://schemas.microsoft.com/office/powerpoint/2010/main" val="35049925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232E33C-4F4F-C23B-EAA5-BFC0955FC2D9}"/>
              </a:ext>
            </a:extLst>
          </p:cNvPr>
          <p:cNvPicPr>
            <a:picLocks noChangeAspect="1"/>
          </p:cNvPicPr>
          <p:nvPr/>
        </p:nvPicPr>
        <p:blipFill>
          <a:blip r:embed="rId2"/>
          <a:stretch>
            <a:fillRect/>
          </a:stretch>
        </p:blipFill>
        <p:spPr>
          <a:xfrm>
            <a:off x="337644" y="1015162"/>
            <a:ext cx="5457825" cy="676275"/>
          </a:xfrm>
          <a:prstGeom prst="rect">
            <a:avLst/>
          </a:prstGeom>
        </p:spPr>
      </p:pic>
      <p:pic>
        <p:nvPicPr>
          <p:cNvPr id="7" name="Imagen 6">
            <a:extLst>
              <a:ext uri="{FF2B5EF4-FFF2-40B4-BE49-F238E27FC236}">
                <a16:creationId xmlns:a16="http://schemas.microsoft.com/office/drawing/2014/main" id="{48EBA9A2-B9CF-F1D7-7859-111F93E41C40}"/>
              </a:ext>
            </a:extLst>
          </p:cNvPr>
          <p:cNvPicPr>
            <a:picLocks noChangeAspect="1"/>
          </p:cNvPicPr>
          <p:nvPr/>
        </p:nvPicPr>
        <p:blipFill>
          <a:blip r:embed="rId3"/>
          <a:stretch>
            <a:fillRect/>
          </a:stretch>
        </p:blipFill>
        <p:spPr>
          <a:xfrm>
            <a:off x="6096000" y="338896"/>
            <a:ext cx="5600700" cy="1265218"/>
          </a:xfrm>
          <a:prstGeom prst="rect">
            <a:avLst/>
          </a:prstGeom>
        </p:spPr>
      </p:pic>
      <p:pic>
        <p:nvPicPr>
          <p:cNvPr id="9" name="Imagen 8">
            <a:extLst>
              <a:ext uri="{FF2B5EF4-FFF2-40B4-BE49-F238E27FC236}">
                <a16:creationId xmlns:a16="http://schemas.microsoft.com/office/drawing/2014/main" id="{0E5DA8E8-E2AE-06D0-8385-20F66CBF2531}"/>
              </a:ext>
            </a:extLst>
          </p:cNvPr>
          <p:cNvPicPr>
            <a:picLocks noChangeAspect="1"/>
          </p:cNvPicPr>
          <p:nvPr/>
        </p:nvPicPr>
        <p:blipFill>
          <a:blip r:embed="rId4"/>
          <a:stretch>
            <a:fillRect/>
          </a:stretch>
        </p:blipFill>
        <p:spPr>
          <a:xfrm>
            <a:off x="432760" y="2715119"/>
            <a:ext cx="4074985" cy="3366873"/>
          </a:xfrm>
          <a:prstGeom prst="rect">
            <a:avLst/>
          </a:prstGeom>
        </p:spPr>
      </p:pic>
      <p:pic>
        <p:nvPicPr>
          <p:cNvPr id="11" name="Imagen 10">
            <a:extLst>
              <a:ext uri="{FF2B5EF4-FFF2-40B4-BE49-F238E27FC236}">
                <a16:creationId xmlns:a16="http://schemas.microsoft.com/office/drawing/2014/main" id="{1D8C92AA-61B9-7ADF-A5F8-99E0C83EA518}"/>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contrast="-20000"/>
                    </a14:imgEffect>
                  </a14:imgLayer>
                </a14:imgProps>
              </a:ext>
            </a:extLst>
          </a:blip>
          <a:srcRect l="9279" r="57797" b="28591"/>
          <a:stretch/>
        </p:blipFill>
        <p:spPr>
          <a:xfrm>
            <a:off x="5795469" y="2088608"/>
            <a:ext cx="5600700" cy="4701074"/>
          </a:xfrm>
          <a:prstGeom prst="rect">
            <a:avLst/>
          </a:prstGeom>
        </p:spPr>
      </p:pic>
    </p:spTree>
    <p:extLst>
      <p:ext uri="{BB962C8B-B14F-4D97-AF65-F5344CB8AC3E}">
        <p14:creationId xmlns:p14="http://schemas.microsoft.com/office/powerpoint/2010/main" val="3003148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211F96F-7DB9-670F-B315-5FBAF2D7B6DC}"/>
              </a:ext>
            </a:extLst>
          </p:cNvPr>
          <p:cNvPicPr>
            <a:picLocks noChangeAspect="1"/>
          </p:cNvPicPr>
          <p:nvPr/>
        </p:nvPicPr>
        <p:blipFill>
          <a:blip r:embed="rId2"/>
          <a:stretch>
            <a:fillRect/>
          </a:stretch>
        </p:blipFill>
        <p:spPr>
          <a:xfrm>
            <a:off x="543604" y="1174110"/>
            <a:ext cx="2167342" cy="3861027"/>
          </a:xfrm>
          <a:prstGeom prst="rect">
            <a:avLst/>
          </a:prstGeom>
        </p:spPr>
      </p:pic>
      <p:sp>
        <p:nvSpPr>
          <p:cNvPr id="6" name="Marcador de contenido 2">
            <a:extLst>
              <a:ext uri="{FF2B5EF4-FFF2-40B4-BE49-F238E27FC236}">
                <a16:creationId xmlns:a16="http://schemas.microsoft.com/office/drawing/2014/main" id="{A27D15D0-00BF-5579-DFFD-BD9F358EDAAD}"/>
              </a:ext>
            </a:extLst>
          </p:cNvPr>
          <p:cNvSpPr>
            <a:spLocks noGrp="1"/>
          </p:cNvSpPr>
          <p:nvPr>
            <p:ph idx="1"/>
          </p:nvPr>
        </p:nvSpPr>
        <p:spPr>
          <a:xfrm>
            <a:off x="3623059" y="600187"/>
            <a:ext cx="7527871" cy="6026244"/>
          </a:xfrm>
        </p:spPr>
        <p:txBody>
          <a:bodyPr>
            <a:normAutofit fontScale="62500" lnSpcReduction="20000"/>
          </a:bodyPr>
          <a:lstStyle/>
          <a:p>
            <a:pPr algn="l"/>
            <a:r>
              <a:rPr lang="es-MX" b="0" i="0" dirty="0">
                <a:solidFill>
                  <a:srgbClr val="1F1F1F"/>
                </a:solidFill>
                <a:effectLst/>
                <a:latin typeface="var(--cds-font-family-source-sans-pro)"/>
              </a:rPr>
              <a:t>Curso 5: Analizar datos para responder preguntas</a:t>
            </a:r>
          </a:p>
          <a:p>
            <a:pPr algn="l">
              <a:buFont typeface="+mj-lt"/>
              <a:buAutoNum type="arabicPeriod"/>
            </a:pPr>
            <a:r>
              <a:rPr lang="es-MX" b="1" i="0" dirty="0">
                <a:solidFill>
                  <a:srgbClr val="1F1F1F"/>
                </a:solidFill>
                <a:effectLst/>
                <a:latin typeface="unset"/>
              </a:rPr>
              <a:t>Organizar los datos para iniciar el análisis.</a:t>
            </a:r>
            <a:r>
              <a:rPr lang="es-MX" b="0" i="0" dirty="0">
                <a:solidFill>
                  <a:srgbClr val="1F1F1F"/>
                </a:solidFill>
                <a:effectLst/>
                <a:latin typeface="var(--cds-font-family-source-sans-pro)"/>
              </a:rPr>
              <a:t> Organizar los datos facilita el uso de los datos en el análisis. En esta parte del curso, aprenderás la importancia de organizar tus datos a través de ordenación y filtrado. Explorarás la organización de los datos tanto en hojas de cálculo, como con consultas en SQL.</a:t>
            </a:r>
          </a:p>
          <a:p>
            <a:pPr algn="l">
              <a:buFont typeface="+mj-lt"/>
              <a:buAutoNum type="arabicPeriod"/>
            </a:pPr>
            <a:r>
              <a:rPr lang="es-MX" b="1" i="0" dirty="0">
                <a:solidFill>
                  <a:srgbClr val="1F1F1F"/>
                </a:solidFill>
                <a:effectLst/>
                <a:latin typeface="unset"/>
              </a:rPr>
              <a:t>Formatear y ajustar tus datos.</a:t>
            </a:r>
            <a:r>
              <a:rPr lang="es-MX" b="0" i="0" dirty="0">
                <a:solidFill>
                  <a:srgbClr val="1F1F1F"/>
                </a:solidFill>
                <a:effectLst/>
                <a:latin typeface="var(--cds-font-family-source-sans-pro)"/>
              </a:rPr>
              <a:t> A medida que te acerques al análisis de tus datos, querrás tener los datos formateados y listos para avanzar. En esta parte del curso, aprenderás sobre la conversión y el formateo de los datos, incluso cómo usar las consultas en SQL para combinar datos. También descubrirás el valor de la retroalimentación y la colaboración de tus colegas y cómo puede conducir a nuevas ideas para que las apliques a tu trabajo.</a:t>
            </a:r>
          </a:p>
          <a:p>
            <a:pPr algn="l">
              <a:buFont typeface="+mj-lt"/>
              <a:buAutoNum type="arabicPeriod"/>
            </a:pPr>
            <a:r>
              <a:rPr lang="es-MX" b="1" i="0" dirty="0">
                <a:solidFill>
                  <a:srgbClr val="1F1F1F"/>
                </a:solidFill>
                <a:effectLst/>
                <a:latin typeface="unset"/>
              </a:rPr>
              <a:t>Agregar datos para análisis.</a:t>
            </a:r>
            <a:r>
              <a:rPr lang="es-MX" b="0" i="0" dirty="0">
                <a:solidFill>
                  <a:srgbClr val="1F1F1F"/>
                </a:solidFill>
                <a:effectLst/>
                <a:latin typeface="var(--cds-font-family-source-sans-pro)"/>
              </a:rPr>
              <a:t> Durante el análisis, a menudo tendrás que combinar datos para obtener información y completar objetivos de negocios. En esta parte del curso, explorarás las funciones, los procedimientos y la sintaxis para combinar o agregar datos. Aprenderás cómo combinar datos en múltiples celdas de hojas de cálculo y en múltiples tablas de bases de datos usando consultas en SQL.</a:t>
            </a:r>
          </a:p>
          <a:p>
            <a:pPr algn="l">
              <a:buFont typeface="+mj-lt"/>
              <a:buAutoNum type="arabicPeriod"/>
            </a:pPr>
            <a:r>
              <a:rPr lang="es-MX" b="1" i="0" dirty="0">
                <a:solidFill>
                  <a:srgbClr val="1F1F1F"/>
                </a:solidFill>
                <a:effectLst/>
                <a:latin typeface="unset"/>
              </a:rPr>
              <a:t>Realizar cálculos de datos.</a:t>
            </a:r>
            <a:r>
              <a:rPr lang="es-MX" b="0" i="0" dirty="0">
                <a:solidFill>
                  <a:srgbClr val="1F1F1F"/>
                </a:solidFill>
                <a:effectLst/>
                <a:latin typeface="var(--cds-font-family-source-sans-pro)"/>
              </a:rPr>
              <a:t> Los cálculos son una de las tareas más comunes que realizan los analistas de datos durante el análisis. En esta parte del curso, explorarás fórmulas, funciones y tablas dinámicas en hojas de cálculo y consultas en SQL. Todos estos elementos se usan en los cálculos de datos. También aprenderás sobre los beneficios de usar SQL para gestionar las tablas temporales de bases de datos.</a:t>
            </a:r>
          </a:p>
          <a:p>
            <a:endParaRPr lang="es-MX" dirty="0"/>
          </a:p>
        </p:txBody>
      </p:sp>
    </p:spTree>
    <p:extLst>
      <p:ext uri="{BB962C8B-B14F-4D97-AF65-F5344CB8AC3E}">
        <p14:creationId xmlns:p14="http://schemas.microsoft.com/office/powerpoint/2010/main" val="39097346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1C54CBB-66D0-D473-3416-2A8491CE02B2}"/>
              </a:ext>
            </a:extLst>
          </p:cNvPr>
          <p:cNvPicPr>
            <a:picLocks noChangeAspect="1"/>
          </p:cNvPicPr>
          <p:nvPr/>
        </p:nvPicPr>
        <p:blipFill>
          <a:blip r:embed="rId2"/>
          <a:stretch>
            <a:fillRect/>
          </a:stretch>
        </p:blipFill>
        <p:spPr>
          <a:xfrm>
            <a:off x="525359" y="336539"/>
            <a:ext cx="6343650" cy="771525"/>
          </a:xfrm>
          <a:prstGeom prst="rect">
            <a:avLst/>
          </a:prstGeom>
        </p:spPr>
      </p:pic>
      <p:pic>
        <p:nvPicPr>
          <p:cNvPr id="7" name="Imagen 6">
            <a:extLst>
              <a:ext uri="{FF2B5EF4-FFF2-40B4-BE49-F238E27FC236}">
                <a16:creationId xmlns:a16="http://schemas.microsoft.com/office/drawing/2014/main" id="{69B714C7-2096-CB4F-581C-CBEAD97740A6}"/>
              </a:ext>
            </a:extLst>
          </p:cNvPr>
          <p:cNvPicPr>
            <a:picLocks noChangeAspect="1"/>
          </p:cNvPicPr>
          <p:nvPr/>
        </p:nvPicPr>
        <p:blipFill>
          <a:blip r:embed="rId3"/>
          <a:stretch>
            <a:fillRect/>
          </a:stretch>
        </p:blipFill>
        <p:spPr>
          <a:xfrm>
            <a:off x="6095999" y="1105613"/>
            <a:ext cx="5467350" cy="381000"/>
          </a:xfrm>
          <a:prstGeom prst="rect">
            <a:avLst/>
          </a:prstGeom>
        </p:spPr>
      </p:pic>
      <p:pic>
        <p:nvPicPr>
          <p:cNvPr id="9" name="Imagen 8">
            <a:extLst>
              <a:ext uri="{FF2B5EF4-FFF2-40B4-BE49-F238E27FC236}">
                <a16:creationId xmlns:a16="http://schemas.microsoft.com/office/drawing/2014/main" id="{B9C4D6E8-BBA0-6391-9BEF-E5BBD985A6CD}"/>
              </a:ext>
            </a:extLst>
          </p:cNvPr>
          <p:cNvPicPr>
            <a:picLocks noChangeAspect="1"/>
          </p:cNvPicPr>
          <p:nvPr/>
        </p:nvPicPr>
        <p:blipFill>
          <a:blip r:embed="rId4"/>
          <a:stretch>
            <a:fillRect/>
          </a:stretch>
        </p:blipFill>
        <p:spPr>
          <a:xfrm>
            <a:off x="525359" y="1719467"/>
            <a:ext cx="4658013" cy="1159328"/>
          </a:xfrm>
          <a:prstGeom prst="rect">
            <a:avLst/>
          </a:prstGeom>
        </p:spPr>
      </p:pic>
      <p:pic>
        <p:nvPicPr>
          <p:cNvPr id="11" name="Imagen 10">
            <a:extLst>
              <a:ext uri="{FF2B5EF4-FFF2-40B4-BE49-F238E27FC236}">
                <a16:creationId xmlns:a16="http://schemas.microsoft.com/office/drawing/2014/main" id="{0A186D90-FBD2-04B3-F7A4-BD25109DF3FA}"/>
              </a:ext>
            </a:extLst>
          </p:cNvPr>
          <p:cNvPicPr>
            <a:picLocks noChangeAspect="1"/>
          </p:cNvPicPr>
          <p:nvPr/>
        </p:nvPicPr>
        <p:blipFill>
          <a:blip r:embed="rId5"/>
          <a:stretch>
            <a:fillRect/>
          </a:stretch>
        </p:blipFill>
        <p:spPr>
          <a:xfrm>
            <a:off x="6095999" y="2012362"/>
            <a:ext cx="5277283" cy="1552627"/>
          </a:xfrm>
          <a:prstGeom prst="rect">
            <a:avLst/>
          </a:prstGeom>
        </p:spPr>
      </p:pic>
      <p:pic>
        <p:nvPicPr>
          <p:cNvPr id="13" name="Imagen 12">
            <a:extLst>
              <a:ext uri="{FF2B5EF4-FFF2-40B4-BE49-F238E27FC236}">
                <a16:creationId xmlns:a16="http://schemas.microsoft.com/office/drawing/2014/main" id="{9427534D-C193-74E2-0922-829449A71938}"/>
              </a:ext>
            </a:extLst>
          </p:cNvPr>
          <p:cNvPicPr>
            <a:picLocks noChangeAspect="1"/>
          </p:cNvPicPr>
          <p:nvPr/>
        </p:nvPicPr>
        <p:blipFill>
          <a:blip r:embed="rId6"/>
          <a:stretch>
            <a:fillRect/>
          </a:stretch>
        </p:blipFill>
        <p:spPr>
          <a:xfrm>
            <a:off x="6038850" y="3943538"/>
            <a:ext cx="5334433" cy="708192"/>
          </a:xfrm>
          <a:prstGeom prst="rect">
            <a:avLst/>
          </a:prstGeom>
        </p:spPr>
      </p:pic>
      <p:pic>
        <p:nvPicPr>
          <p:cNvPr id="15" name="Imagen 14">
            <a:extLst>
              <a:ext uri="{FF2B5EF4-FFF2-40B4-BE49-F238E27FC236}">
                <a16:creationId xmlns:a16="http://schemas.microsoft.com/office/drawing/2014/main" id="{3AA26284-3326-331B-8DBC-0041A4AEDFAA}"/>
              </a:ext>
            </a:extLst>
          </p:cNvPr>
          <p:cNvPicPr>
            <a:picLocks noChangeAspect="1"/>
          </p:cNvPicPr>
          <p:nvPr/>
        </p:nvPicPr>
        <p:blipFill>
          <a:blip r:embed="rId7"/>
          <a:stretch>
            <a:fillRect/>
          </a:stretch>
        </p:blipFill>
        <p:spPr>
          <a:xfrm>
            <a:off x="525359" y="3279623"/>
            <a:ext cx="4746001" cy="1159328"/>
          </a:xfrm>
          <a:prstGeom prst="rect">
            <a:avLst/>
          </a:prstGeom>
        </p:spPr>
      </p:pic>
      <p:pic>
        <p:nvPicPr>
          <p:cNvPr id="17" name="Imagen 16">
            <a:extLst>
              <a:ext uri="{FF2B5EF4-FFF2-40B4-BE49-F238E27FC236}">
                <a16:creationId xmlns:a16="http://schemas.microsoft.com/office/drawing/2014/main" id="{1345413D-EC33-E336-A913-B2D0668BE80D}"/>
              </a:ext>
            </a:extLst>
          </p:cNvPr>
          <p:cNvPicPr>
            <a:picLocks noChangeAspect="1"/>
          </p:cNvPicPr>
          <p:nvPr/>
        </p:nvPicPr>
        <p:blipFill>
          <a:blip r:embed="rId8"/>
          <a:stretch>
            <a:fillRect/>
          </a:stretch>
        </p:blipFill>
        <p:spPr>
          <a:xfrm>
            <a:off x="3446813" y="4839779"/>
            <a:ext cx="4419600" cy="2028825"/>
          </a:xfrm>
          <a:prstGeom prst="rect">
            <a:avLst/>
          </a:prstGeom>
        </p:spPr>
      </p:pic>
    </p:spTree>
    <p:extLst>
      <p:ext uri="{BB962C8B-B14F-4D97-AF65-F5344CB8AC3E}">
        <p14:creationId xmlns:p14="http://schemas.microsoft.com/office/powerpoint/2010/main" val="40668181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CF58D1-5DB5-F38E-D560-8827AD2503BF}"/>
              </a:ext>
            </a:extLst>
          </p:cNvPr>
          <p:cNvPicPr>
            <a:picLocks noChangeAspect="1"/>
          </p:cNvPicPr>
          <p:nvPr/>
        </p:nvPicPr>
        <p:blipFill>
          <a:blip r:embed="rId2"/>
          <a:stretch>
            <a:fillRect/>
          </a:stretch>
        </p:blipFill>
        <p:spPr>
          <a:xfrm>
            <a:off x="855326" y="355589"/>
            <a:ext cx="5058586" cy="1189766"/>
          </a:xfrm>
          <a:prstGeom prst="rect">
            <a:avLst/>
          </a:prstGeom>
        </p:spPr>
      </p:pic>
      <p:pic>
        <p:nvPicPr>
          <p:cNvPr id="8" name="Imagen 7">
            <a:extLst>
              <a:ext uri="{FF2B5EF4-FFF2-40B4-BE49-F238E27FC236}">
                <a16:creationId xmlns:a16="http://schemas.microsoft.com/office/drawing/2014/main" id="{C613881E-8651-4BAE-4635-2458B7ABBFFC}"/>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20000"/>
                    </a14:imgEffect>
                  </a14:imgLayer>
                </a14:imgProps>
              </a:ext>
            </a:extLst>
          </a:blip>
          <a:srcRect l="9279" r="57797" b="32544"/>
          <a:stretch/>
        </p:blipFill>
        <p:spPr>
          <a:xfrm>
            <a:off x="7235932" y="0"/>
            <a:ext cx="3783339" cy="2999820"/>
          </a:xfrm>
          <a:prstGeom prst="rect">
            <a:avLst/>
          </a:prstGeom>
        </p:spPr>
      </p:pic>
      <p:sp>
        <p:nvSpPr>
          <p:cNvPr id="9" name="CuadroTexto 8">
            <a:extLst>
              <a:ext uri="{FF2B5EF4-FFF2-40B4-BE49-F238E27FC236}">
                <a16:creationId xmlns:a16="http://schemas.microsoft.com/office/drawing/2014/main" id="{B696802D-CE9B-2E0F-FBD3-207252E8109C}"/>
              </a:ext>
            </a:extLst>
          </p:cNvPr>
          <p:cNvSpPr txBox="1"/>
          <p:nvPr/>
        </p:nvSpPr>
        <p:spPr>
          <a:xfrm>
            <a:off x="720580" y="2607977"/>
            <a:ext cx="3898232" cy="923330"/>
          </a:xfrm>
          <a:prstGeom prst="rect">
            <a:avLst/>
          </a:prstGeom>
          <a:noFill/>
        </p:spPr>
        <p:txBody>
          <a:bodyPr wrap="square" rtlCol="0">
            <a:spAutoFit/>
          </a:bodyPr>
          <a:lstStyle/>
          <a:p>
            <a:pPr algn="l"/>
            <a:r>
              <a:rPr lang="es-MX" b="1" i="0" dirty="0">
                <a:solidFill>
                  <a:srgbClr val="1F1F1F"/>
                </a:solidFill>
                <a:effectLst/>
                <a:latin typeface="unset"/>
              </a:rPr>
              <a:t>Sintaxis básica para asignar alias</a:t>
            </a:r>
            <a:endParaRPr lang="es-MX" b="1" i="0" dirty="0">
              <a:solidFill>
                <a:srgbClr val="1F1F1F"/>
              </a:solidFill>
              <a:effectLst/>
              <a:latin typeface="var(--cds-font-family-source-sans-pro)"/>
            </a:endParaRPr>
          </a:p>
          <a:p>
            <a:pPr algn="l"/>
            <a:r>
              <a:rPr lang="es-MX" b="0" i="0" dirty="0">
                <a:solidFill>
                  <a:srgbClr val="1F1F1F"/>
                </a:solidFill>
                <a:effectLst/>
                <a:latin typeface="var(--cds-font-family-source-sans-pro)"/>
              </a:rPr>
              <a:t>En las consultas SQL, los alias se implementan usando el comando AS. </a:t>
            </a:r>
            <a:endParaRPr lang="es-MX" dirty="0"/>
          </a:p>
        </p:txBody>
      </p:sp>
      <p:pic>
        <p:nvPicPr>
          <p:cNvPr id="3074" name="Picture 2" descr="Screenshot of SQL query">
            <a:extLst>
              <a:ext uri="{FF2B5EF4-FFF2-40B4-BE49-F238E27FC236}">
                <a16:creationId xmlns:a16="http://schemas.microsoft.com/office/drawing/2014/main" id="{0DF3772D-20FC-18C1-AABC-409F1AB79FB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66864"/>
          <a:stretch/>
        </p:blipFill>
        <p:spPr bwMode="auto">
          <a:xfrm>
            <a:off x="649704" y="4021243"/>
            <a:ext cx="4039985" cy="10826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creenshot of SQL query">
            <a:extLst>
              <a:ext uri="{FF2B5EF4-FFF2-40B4-BE49-F238E27FC236}">
                <a16:creationId xmlns:a16="http://schemas.microsoft.com/office/drawing/2014/main" id="{CE89FBEB-4889-B782-B242-4604C678E00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66864"/>
          <a:stretch/>
        </p:blipFill>
        <p:spPr bwMode="auto">
          <a:xfrm>
            <a:off x="649704" y="5160460"/>
            <a:ext cx="4039985" cy="85725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F464D233-77E1-6E2B-C62E-2CC9F82A991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41722"/>
          <a:stretch/>
        </p:blipFill>
        <p:spPr bwMode="auto">
          <a:xfrm>
            <a:off x="5913912" y="3217420"/>
            <a:ext cx="5847039" cy="3448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27641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4AC0C0F-78F1-FD21-45F6-4C15A8734D0C}"/>
              </a:ext>
            </a:extLst>
          </p:cNvPr>
          <p:cNvSpPr>
            <a:spLocks noGrp="1"/>
          </p:cNvSpPr>
          <p:nvPr>
            <p:ph idx="1"/>
          </p:nvPr>
        </p:nvSpPr>
        <p:spPr>
          <a:xfrm>
            <a:off x="681790" y="1512804"/>
            <a:ext cx="10515600" cy="4351338"/>
          </a:xfrm>
        </p:spPr>
        <p:txBody>
          <a:bodyPr>
            <a:normAutofit fontScale="62500" lnSpcReduction="20000"/>
          </a:bodyPr>
          <a:lstStyle/>
          <a:p>
            <a:pPr algn="l">
              <a:buFont typeface="Arial" panose="020B0604020202020204" pitchFamily="34" charset="0"/>
              <a:buChar char="•"/>
            </a:pPr>
            <a:r>
              <a:rPr lang="es-MX" b="1" i="0" u="sng" dirty="0">
                <a:solidFill>
                  <a:srgbClr val="1F1F1F"/>
                </a:solidFill>
                <a:effectLst/>
                <a:latin typeface="unset"/>
                <a:hlinkClick r:id="rId2"/>
              </a:rPr>
              <a:t>JOIN de SQL</a:t>
            </a:r>
            <a:r>
              <a:rPr lang="es-MX" b="1" i="0" dirty="0">
                <a:solidFill>
                  <a:srgbClr val="1F1F1F"/>
                </a:solidFill>
                <a:effectLst/>
                <a:latin typeface="unset"/>
              </a:rPr>
              <a:t>: </a:t>
            </a:r>
            <a:r>
              <a:rPr lang="es-MX" b="0" i="0" dirty="0">
                <a:solidFill>
                  <a:srgbClr val="1F1F1F"/>
                </a:solidFill>
                <a:effectLst/>
                <a:latin typeface="var(--cds-font-family-source-sans-pro)"/>
              </a:rPr>
              <a:t>Esta es una buena explicación básica de JOIN con ejemplos. Si necesitas un repaso rápido de qué hacen las diferentes JOIN, este es un gran recurso para marcar y volver a consultar más adelante.  </a:t>
            </a:r>
          </a:p>
          <a:p>
            <a:pPr algn="l">
              <a:buFont typeface="Arial" panose="020B0604020202020204" pitchFamily="34" charset="0"/>
              <a:buChar char="•"/>
            </a:pPr>
            <a:r>
              <a:rPr lang="es-MX" b="1" i="0" u="sng" dirty="0">
                <a:solidFill>
                  <a:srgbClr val="1F1F1F"/>
                </a:solidFill>
                <a:effectLst/>
                <a:latin typeface="unset"/>
                <a:hlinkClick r:id="rId3"/>
              </a:rPr>
              <a:t>JOIN de bases de datos - Introducción a tipos y conceptos de JOIN</a:t>
            </a:r>
            <a:r>
              <a:rPr lang="es-MX" b="1" i="0" dirty="0">
                <a:solidFill>
                  <a:srgbClr val="1F1F1F"/>
                </a:solidFill>
                <a:effectLst/>
                <a:latin typeface="unset"/>
              </a:rPr>
              <a:t>: </a:t>
            </a:r>
            <a:r>
              <a:rPr lang="es-MX" b="0" i="0" dirty="0">
                <a:solidFill>
                  <a:srgbClr val="1F1F1F"/>
                </a:solidFill>
                <a:effectLst/>
                <a:latin typeface="var(--cds-font-family-source-sans-pro)"/>
              </a:rPr>
              <a:t>Esta es una introducción muy completa a las JOIN. Este artículo no solo explica qué son las JOIN y cómo usarlas, sino que también explica en mayor detalle las diferentes situaciones en las que usarías y por qué usarías las diferentes JOIN. Este en un gran recurso si estás interesado en aprender más sobre la lógica detrás del uso de JOIN.</a:t>
            </a:r>
          </a:p>
          <a:p>
            <a:pPr algn="l">
              <a:buFont typeface="Arial" panose="020B0604020202020204" pitchFamily="34" charset="0"/>
              <a:buChar char="•"/>
            </a:pPr>
            <a:r>
              <a:rPr lang="es-MX" b="1" i="0" u="sng" dirty="0">
                <a:solidFill>
                  <a:srgbClr val="1F1F1F"/>
                </a:solidFill>
                <a:effectLst/>
                <a:latin typeface="unset"/>
                <a:hlinkClick r:id="rId4"/>
              </a:rPr>
              <a:t>Tipos de JOIN en SQL explicados en elementos visuales</a:t>
            </a:r>
            <a:r>
              <a:rPr lang="es-MX" b="1" i="0" u="sng" dirty="0">
                <a:solidFill>
                  <a:srgbClr val="1F1F1F"/>
                </a:solidFill>
                <a:effectLst/>
                <a:latin typeface="unset"/>
              </a:rPr>
              <a:t>:</a:t>
            </a:r>
            <a:r>
              <a:rPr lang="es-MX" b="0" i="0" dirty="0">
                <a:solidFill>
                  <a:srgbClr val="1F1F1F"/>
                </a:solidFill>
                <a:effectLst/>
                <a:latin typeface="var(--cds-font-family-source-sans-pro)"/>
              </a:rPr>
              <a:t> Este recurso tiene una representación visual de las diferentes JOIN. Es una manera muy útil de comprender las JOIN si aprendes mejor con lo visual y puede ser una manera muy útil de recordar las diferentes JOIN. </a:t>
            </a:r>
          </a:p>
          <a:p>
            <a:pPr algn="l">
              <a:buFont typeface="Arial" panose="020B0604020202020204" pitchFamily="34" charset="0"/>
              <a:buChar char="•"/>
            </a:pPr>
            <a:r>
              <a:rPr lang="es-MX" b="1" i="0" u="sng" dirty="0">
                <a:solidFill>
                  <a:srgbClr val="1F1F1F"/>
                </a:solidFill>
                <a:effectLst/>
                <a:latin typeface="unset"/>
                <a:hlinkClick r:id="rId5"/>
              </a:rPr>
              <a:t>JOIN en SQL: Uniendo datos JOIN por JOIN</a:t>
            </a:r>
            <a:r>
              <a:rPr lang="es-MX" b="1" i="0" dirty="0">
                <a:solidFill>
                  <a:srgbClr val="1F1F1F"/>
                </a:solidFill>
                <a:effectLst/>
                <a:latin typeface="unset"/>
              </a:rPr>
              <a:t>: </a:t>
            </a:r>
            <a:r>
              <a:rPr lang="es-MX" b="0" i="0" dirty="0">
                <a:solidFill>
                  <a:srgbClr val="1F1F1F"/>
                </a:solidFill>
                <a:effectLst/>
                <a:latin typeface="var(--cds-font-family-source-sans-pro)"/>
              </a:rPr>
              <a:t>Este recurso no solo tiene una explicación detallada de las JOIN con ejemplos, sino que también brinda datos de ejemplo que puedes usar para seguir su guía paso a paso. Esta es una manera útil de practicar las JOIN con datos reales. </a:t>
            </a:r>
          </a:p>
          <a:p>
            <a:pPr algn="l">
              <a:buFont typeface="Arial" panose="020B0604020202020204" pitchFamily="34" charset="0"/>
              <a:buChar char="•"/>
            </a:pPr>
            <a:r>
              <a:rPr lang="es-MX" b="1" i="0" u="sng" dirty="0">
                <a:solidFill>
                  <a:srgbClr val="1F1F1F"/>
                </a:solidFill>
                <a:effectLst/>
                <a:latin typeface="unset"/>
                <a:hlinkClick r:id="rId6"/>
              </a:rPr>
              <a:t>JOIN en SQL:</a:t>
            </a:r>
            <a:r>
              <a:rPr lang="es-MX" b="0" i="0" dirty="0">
                <a:solidFill>
                  <a:srgbClr val="1F1F1F"/>
                </a:solidFill>
                <a:effectLst/>
                <a:latin typeface="var(--cds-font-family-source-sans-pro)"/>
              </a:rPr>
              <a:t> Este es otro recurso que brinda una explicación clara de las JOIN y usa ejemplos para demostrar cómo funcionan. Los ejemplos también combinan JOIN con asignación de alias. Esta es una gran oportunidad para ver cómo se pueden combinar las JOIN con otros conceptos de SQL que has aprendido en este curso.  </a:t>
            </a:r>
            <a:endParaRPr lang="es-MX" dirty="0"/>
          </a:p>
        </p:txBody>
      </p:sp>
    </p:spTree>
    <p:extLst>
      <p:ext uri="{BB962C8B-B14F-4D97-AF65-F5344CB8AC3E}">
        <p14:creationId xmlns:p14="http://schemas.microsoft.com/office/powerpoint/2010/main" val="766163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FC72AE-E1FF-EA18-A6BA-3E846396D177}"/>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53809233-8B85-567E-918A-A44263BF0EAE}"/>
              </a:ext>
            </a:extLst>
          </p:cNvPr>
          <p:cNvSpPr>
            <a:spLocks noGrp="1"/>
          </p:cNvSpPr>
          <p:nvPr>
            <p:ph idx="1"/>
          </p:nvPr>
        </p:nvSpPr>
        <p:spPr/>
        <p:txBody>
          <a:bodyPr>
            <a:normAutofit/>
          </a:bodyPr>
          <a:lstStyle/>
          <a:p>
            <a:r>
              <a:rPr lang="es-MX" sz="6600" dirty="0">
                <a:solidFill>
                  <a:srgbClr val="00B0F0"/>
                </a:solidFill>
              </a:rPr>
              <a:t>EJERCICIOS JOIN</a:t>
            </a:r>
          </a:p>
        </p:txBody>
      </p:sp>
    </p:spTree>
    <p:extLst>
      <p:ext uri="{BB962C8B-B14F-4D97-AF65-F5344CB8AC3E}">
        <p14:creationId xmlns:p14="http://schemas.microsoft.com/office/powerpoint/2010/main" val="10488481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5968EBE-D63B-38B3-EF28-075A8CA06592}"/>
              </a:ext>
            </a:extLst>
          </p:cNvPr>
          <p:cNvPicPr>
            <a:picLocks noChangeAspect="1"/>
          </p:cNvPicPr>
          <p:nvPr/>
        </p:nvPicPr>
        <p:blipFill>
          <a:blip r:embed="rId2"/>
          <a:stretch>
            <a:fillRect/>
          </a:stretch>
        </p:blipFill>
        <p:spPr>
          <a:xfrm>
            <a:off x="511284" y="1794025"/>
            <a:ext cx="5223089" cy="1155551"/>
          </a:xfrm>
          <a:prstGeom prst="rect">
            <a:avLst/>
          </a:prstGeom>
        </p:spPr>
      </p:pic>
      <p:pic>
        <p:nvPicPr>
          <p:cNvPr id="7" name="Imagen 6">
            <a:extLst>
              <a:ext uri="{FF2B5EF4-FFF2-40B4-BE49-F238E27FC236}">
                <a16:creationId xmlns:a16="http://schemas.microsoft.com/office/drawing/2014/main" id="{81E6E0D2-9448-51D3-69DD-B6272DB6DEB6}"/>
              </a:ext>
            </a:extLst>
          </p:cNvPr>
          <p:cNvPicPr>
            <a:picLocks noChangeAspect="1"/>
          </p:cNvPicPr>
          <p:nvPr/>
        </p:nvPicPr>
        <p:blipFill>
          <a:blip r:embed="rId3"/>
          <a:stretch>
            <a:fillRect/>
          </a:stretch>
        </p:blipFill>
        <p:spPr>
          <a:xfrm>
            <a:off x="6571280" y="575938"/>
            <a:ext cx="4771541" cy="1218087"/>
          </a:xfrm>
          <a:prstGeom prst="rect">
            <a:avLst/>
          </a:prstGeom>
        </p:spPr>
      </p:pic>
      <p:pic>
        <p:nvPicPr>
          <p:cNvPr id="9" name="Imagen 8">
            <a:extLst>
              <a:ext uri="{FF2B5EF4-FFF2-40B4-BE49-F238E27FC236}">
                <a16:creationId xmlns:a16="http://schemas.microsoft.com/office/drawing/2014/main" id="{AADB81B0-38CE-70E9-78B6-83750C29A3AA}"/>
              </a:ext>
            </a:extLst>
          </p:cNvPr>
          <p:cNvPicPr>
            <a:picLocks noChangeAspect="1"/>
          </p:cNvPicPr>
          <p:nvPr/>
        </p:nvPicPr>
        <p:blipFill>
          <a:blip r:embed="rId4"/>
          <a:stretch>
            <a:fillRect/>
          </a:stretch>
        </p:blipFill>
        <p:spPr>
          <a:xfrm>
            <a:off x="6571280" y="3429000"/>
            <a:ext cx="5052774" cy="1397230"/>
          </a:xfrm>
          <a:prstGeom prst="rect">
            <a:avLst/>
          </a:prstGeom>
        </p:spPr>
      </p:pic>
      <p:pic>
        <p:nvPicPr>
          <p:cNvPr id="11" name="Imagen 10">
            <a:extLst>
              <a:ext uri="{FF2B5EF4-FFF2-40B4-BE49-F238E27FC236}">
                <a16:creationId xmlns:a16="http://schemas.microsoft.com/office/drawing/2014/main" id="{B89F0D91-D7A0-2CE5-DDB7-5D21066BA56D}"/>
              </a:ext>
            </a:extLst>
          </p:cNvPr>
          <p:cNvPicPr>
            <a:picLocks noChangeAspect="1"/>
          </p:cNvPicPr>
          <p:nvPr/>
        </p:nvPicPr>
        <p:blipFill>
          <a:blip r:embed="rId5"/>
          <a:stretch>
            <a:fillRect/>
          </a:stretch>
        </p:blipFill>
        <p:spPr>
          <a:xfrm>
            <a:off x="511284" y="4486199"/>
            <a:ext cx="5723262" cy="1419296"/>
          </a:xfrm>
          <a:prstGeom prst="rect">
            <a:avLst/>
          </a:prstGeom>
        </p:spPr>
      </p:pic>
    </p:spTree>
    <p:extLst>
      <p:ext uri="{BB962C8B-B14F-4D97-AF65-F5344CB8AC3E}">
        <p14:creationId xmlns:p14="http://schemas.microsoft.com/office/powerpoint/2010/main" val="4323063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4AE034C7-B58E-BB53-1581-EDAFAE6512A5}"/>
              </a:ext>
            </a:extLst>
          </p:cNvPr>
          <p:cNvPicPr>
            <a:picLocks noChangeAspect="1"/>
          </p:cNvPicPr>
          <p:nvPr/>
        </p:nvPicPr>
        <p:blipFill>
          <a:blip r:embed="rId2"/>
          <a:stretch>
            <a:fillRect/>
          </a:stretch>
        </p:blipFill>
        <p:spPr>
          <a:xfrm>
            <a:off x="487175" y="522473"/>
            <a:ext cx="5838825" cy="1133475"/>
          </a:xfrm>
          <a:prstGeom prst="rect">
            <a:avLst/>
          </a:prstGeom>
        </p:spPr>
      </p:pic>
      <p:pic>
        <p:nvPicPr>
          <p:cNvPr id="3" name="Imagen 2">
            <a:extLst>
              <a:ext uri="{FF2B5EF4-FFF2-40B4-BE49-F238E27FC236}">
                <a16:creationId xmlns:a16="http://schemas.microsoft.com/office/drawing/2014/main" id="{416448FE-B30A-7FDD-5118-C81ABBE9C6CE}"/>
              </a:ext>
            </a:extLst>
          </p:cNvPr>
          <p:cNvPicPr>
            <a:picLocks noChangeAspect="1"/>
          </p:cNvPicPr>
          <p:nvPr/>
        </p:nvPicPr>
        <p:blipFill>
          <a:blip r:embed="rId3"/>
          <a:stretch>
            <a:fillRect/>
          </a:stretch>
        </p:blipFill>
        <p:spPr>
          <a:xfrm>
            <a:off x="3201883" y="2227629"/>
            <a:ext cx="1695450" cy="542925"/>
          </a:xfrm>
          <a:prstGeom prst="rect">
            <a:avLst/>
          </a:prstGeom>
        </p:spPr>
      </p:pic>
      <p:pic>
        <p:nvPicPr>
          <p:cNvPr id="6" name="Imagen 5">
            <a:extLst>
              <a:ext uri="{FF2B5EF4-FFF2-40B4-BE49-F238E27FC236}">
                <a16:creationId xmlns:a16="http://schemas.microsoft.com/office/drawing/2014/main" id="{1627CB9D-0018-E311-BE5D-BB54D8A13BED}"/>
              </a:ext>
            </a:extLst>
          </p:cNvPr>
          <p:cNvPicPr>
            <a:picLocks noChangeAspect="1"/>
          </p:cNvPicPr>
          <p:nvPr/>
        </p:nvPicPr>
        <p:blipFill>
          <a:blip r:embed="rId4"/>
          <a:stretch>
            <a:fillRect/>
          </a:stretch>
        </p:blipFill>
        <p:spPr>
          <a:xfrm>
            <a:off x="825276" y="2010727"/>
            <a:ext cx="1695450" cy="421294"/>
          </a:xfrm>
          <a:prstGeom prst="rect">
            <a:avLst/>
          </a:prstGeom>
        </p:spPr>
      </p:pic>
      <p:pic>
        <p:nvPicPr>
          <p:cNvPr id="8" name="Imagen 7">
            <a:extLst>
              <a:ext uri="{FF2B5EF4-FFF2-40B4-BE49-F238E27FC236}">
                <a16:creationId xmlns:a16="http://schemas.microsoft.com/office/drawing/2014/main" id="{16DB8E76-7B9F-3C07-EB06-2C862C1C71C6}"/>
              </a:ext>
            </a:extLst>
          </p:cNvPr>
          <p:cNvPicPr>
            <a:picLocks noChangeAspect="1"/>
          </p:cNvPicPr>
          <p:nvPr/>
        </p:nvPicPr>
        <p:blipFill>
          <a:blip r:embed="rId5"/>
          <a:stretch>
            <a:fillRect/>
          </a:stretch>
        </p:blipFill>
        <p:spPr>
          <a:xfrm>
            <a:off x="825276" y="2598847"/>
            <a:ext cx="1695450" cy="421294"/>
          </a:xfrm>
          <a:prstGeom prst="rect">
            <a:avLst/>
          </a:prstGeom>
        </p:spPr>
      </p:pic>
      <p:sp>
        <p:nvSpPr>
          <p:cNvPr id="9" name="CuadroTexto 8">
            <a:extLst>
              <a:ext uri="{FF2B5EF4-FFF2-40B4-BE49-F238E27FC236}">
                <a16:creationId xmlns:a16="http://schemas.microsoft.com/office/drawing/2014/main" id="{DDD82F53-ECAD-0A7A-31BF-720BA7D97575}"/>
              </a:ext>
            </a:extLst>
          </p:cNvPr>
          <p:cNvSpPr txBox="1"/>
          <p:nvPr/>
        </p:nvSpPr>
        <p:spPr>
          <a:xfrm>
            <a:off x="825276" y="3229180"/>
            <a:ext cx="2958353" cy="646331"/>
          </a:xfrm>
          <a:prstGeom prst="rect">
            <a:avLst/>
          </a:prstGeom>
          <a:noFill/>
        </p:spPr>
        <p:txBody>
          <a:bodyPr wrap="square" rtlCol="0">
            <a:spAutoFit/>
          </a:bodyPr>
          <a:lstStyle/>
          <a:p>
            <a:r>
              <a:rPr lang="es-MX" dirty="0" err="1"/>
              <a:t>First</a:t>
            </a:r>
            <a:r>
              <a:rPr lang="es-MX" dirty="0"/>
              <a:t> </a:t>
            </a:r>
            <a:r>
              <a:rPr lang="es-MX" dirty="0" err="1"/>
              <a:t>is</a:t>
            </a:r>
            <a:r>
              <a:rPr lang="es-MX" dirty="0"/>
              <a:t> </a:t>
            </a:r>
            <a:r>
              <a:rPr lang="es-MX" dirty="0" err="1"/>
              <a:t>executed</a:t>
            </a:r>
            <a:r>
              <a:rPr lang="es-MX" dirty="0"/>
              <a:t> in </a:t>
            </a:r>
            <a:r>
              <a:rPr lang="es-MX" dirty="0" err="1"/>
              <a:t>parenthesis</a:t>
            </a:r>
            <a:endParaRPr lang="es-MX" dirty="0"/>
          </a:p>
        </p:txBody>
      </p:sp>
      <p:pic>
        <p:nvPicPr>
          <p:cNvPr id="11" name="Imagen 10">
            <a:extLst>
              <a:ext uri="{FF2B5EF4-FFF2-40B4-BE49-F238E27FC236}">
                <a16:creationId xmlns:a16="http://schemas.microsoft.com/office/drawing/2014/main" id="{D7767078-317D-6542-BE6B-B5D70A6324AD}"/>
              </a:ext>
            </a:extLst>
          </p:cNvPr>
          <p:cNvPicPr>
            <a:picLocks noChangeAspect="1"/>
          </p:cNvPicPr>
          <p:nvPr/>
        </p:nvPicPr>
        <p:blipFill rotWithShape="1">
          <a:blip r:embed="rId6"/>
          <a:srcRect l="29559" t="40845" r="33603" b="38425"/>
          <a:stretch/>
        </p:blipFill>
        <p:spPr>
          <a:xfrm>
            <a:off x="487175" y="4223408"/>
            <a:ext cx="7778055" cy="2460811"/>
          </a:xfrm>
          <a:prstGeom prst="rect">
            <a:avLst/>
          </a:prstGeom>
        </p:spPr>
      </p:pic>
      <p:pic>
        <p:nvPicPr>
          <p:cNvPr id="13" name="Imagen 12">
            <a:extLst>
              <a:ext uri="{FF2B5EF4-FFF2-40B4-BE49-F238E27FC236}">
                <a16:creationId xmlns:a16="http://schemas.microsoft.com/office/drawing/2014/main" id="{4415BFB3-6775-ABC5-C8DD-9FD9E73FFA1F}"/>
              </a:ext>
            </a:extLst>
          </p:cNvPr>
          <p:cNvPicPr>
            <a:picLocks noChangeAspect="1"/>
          </p:cNvPicPr>
          <p:nvPr/>
        </p:nvPicPr>
        <p:blipFill>
          <a:blip r:embed="rId7"/>
          <a:stretch>
            <a:fillRect/>
          </a:stretch>
        </p:blipFill>
        <p:spPr>
          <a:xfrm>
            <a:off x="6794967" y="2221374"/>
            <a:ext cx="3718600" cy="665586"/>
          </a:xfrm>
          <a:prstGeom prst="rect">
            <a:avLst/>
          </a:prstGeom>
        </p:spPr>
      </p:pic>
    </p:spTree>
    <p:extLst>
      <p:ext uri="{BB962C8B-B14F-4D97-AF65-F5344CB8AC3E}">
        <p14:creationId xmlns:p14="http://schemas.microsoft.com/office/powerpoint/2010/main" val="34113923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4D11D0A-04CB-C091-1548-76C98BEFB0D6}"/>
              </a:ext>
            </a:extLst>
          </p:cNvPr>
          <p:cNvPicPr>
            <a:picLocks noChangeAspect="1"/>
          </p:cNvPicPr>
          <p:nvPr/>
        </p:nvPicPr>
        <p:blipFill>
          <a:blip r:embed="rId2"/>
          <a:stretch>
            <a:fillRect/>
          </a:stretch>
        </p:blipFill>
        <p:spPr>
          <a:xfrm>
            <a:off x="1198436" y="308089"/>
            <a:ext cx="2624366" cy="1126440"/>
          </a:xfrm>
          <a:prstGeom prst="rect">
            <a:avLst/>
          </a:prstGeom>
        </p:spPr>
      </p:pic>
      <p:pic>
        <p:nvPicPr>
          <p:cNvPr id="11" name="Imagen 10">
            <a:extLst>
              <a:ext uri="{FF2B5EF4-FFF2-40B4-BE49-F238E27FC236}">
                <a16:creationId xmlns:a16="http://schemas.microsoft.com/office/drawing/2014/main" id="{ED9E7A54-B22C-6B33-720E-1E39242D7FE3}"/>
              </a:ext>
            </a:extLst>
          </p:cNvPr>
          <p:cNvPicPr>
            <a:picLocks noChangeAspect="1"/>
          </p:cNvPicPr>
          <p:nvPr/>
        </p:nvPicPr>
        <p:blipFill>
          <a:blip r:embed="rId3"/>
          <a:stretch>
            <a:fillRect/>
          </a:stretch>
        </p:blipFill>
        <p:spPr>
          <a:xfrm>
            <a:off x="4888729" y="308089"/>
            <a:ext cx="5667375" cy="1352550"/>
          </a:xfrm>
          <a:prstGeom prst="rect">
            <a:avLst/>
          </a:prstGeom>
        </p:spPr>
      </p:pic>
      <p:pic>
        <p:nvPicPr>
          <p:cNvPr id="2" name="Imagen 1">
            <a:extLst>
              <a:ext uri="{FF2B5EF4-FFF2-40B4-BE49-F238E27FC236}">
                <a16:creationId xmlns:a16="http://schemas.microsoft.com/office/drawing/2014/main" id="{6747DD4A-BF29-C7FB-16DD-6794FD43C41A}"/>
              </a:ext>
            </a:extLst>
          </p:cNvPr>
          <p:cNvPicPr>
            <a:picLocks noChangeAspect="1"/>
          </p:cNvPicPr>
          <p:nvPr/>
        </p:nvPicPr>
        <p:blipFill>
          <a:blip r:embed="rId4"/>
          <a:stretch>
            <a:fillRect/>
          </a:stretch>
        </p:blipFill>
        <p:spPr>
          <a:xfrm>
            <a:off x="2274812" y="1947451"/>
            <a:ext cx="6067425" cy="1790700"/>
          </a:xfrm>
          <a:prstGeom prst="rect">
            <a:avLst/>
          </a:prstGeom>
        </p:spPr>
      </p:pic>
      <p:pic>
        <p:nvPicPr>
          <p:cNvPr id="4" name="Imagen 3">
            <a:extLst>
              <a:ext uri="{FF2B5EF4-FFF2-40B4-BE49-F238E27FC236}">
                <a16:creationId xmlns:a16="http://schemas.microsoft.com/office/drawing/2014/main" id="{337F0FC5-2C13-914D-07A6-4735E3D74154}"/>
              </a:ext>
            </a:extLst>
          </p:cNvPr>
          <p:cNvPicPr>
            <a:picLocks noChangeAspect="1"/>
          </p:cNvPicPr>
          <p:nvPr/>
        </p:nvPicPr>
        <p:blipFill>
          <a:blip r:embed="rId5"/>
          <a:stretch>
            <a:fillRect/>
          </a:stretch>
        </p:blipFill>
        <p:spPr>
          <a:xfrm>
            <a:off x="5308525" y="4085665"/>
            <a:ext cx="6559708" cy="2009938"/>
          </a:xfrm>
          <a:prstGeom prst="rect">
            <a:avLst/>
          </a:prstGeom>
        </p:spPr>
      </p:pic>
      <p:sp>
        <p:nvSpPr>
          <p:cNvPr id="6" name="CuadroTexto 5">
            <a:extLst>
              <a:ext uri="{FF2B5EF4-FFF2-40B4-BE49-F238E27FC236}">
                <a16:creationId xmlns:a16="http://schemas.microsoft.com/office/drawing/2014/main" id="{3952400C-DD28-95E7-D21B-EA55C8EB7D90}"/>
              </a:ext>
            </a:extLst>
          </p:cNvPr>
          <p:cNvSpPr txBox="1"/>
          <p:nvPr/>
        </p:nvSpPr>
        <p:spPr>
          <a:xfrm>
            <a:off x="960226" y="4462300"/>
            <a:ext cx="3100786" cy="1754326"/>
          </a:xfrm>
          <a:prstGeom prst="rect">
            <a:avLst/>
          </a:prstGeom>
          <a:noFill/>
        </p:spPr>
        <p:txBody>
          <a:bodyPr wrap="square" rtlCol="0">
            <a:spAutoFit/>
          </a:bodyPr>
          <a:lstStyle/>
          <a:p>
            <a:r>
              <a:rPr lang="es-MX" dirty="0"/>
              <a:t>Similar a WHERE, pero este no puede filtrar resultados de las funciones de agregaciones. Se usa después de GROUP BY para limitar los resultados</a:t>
            </a:r>
          </a:p>
          <a:p>
            <a:endParaRPr lang="es-MX" dirty="0"/>
          </a:p>
        </p:txBody>
      </p:sp>
    </p:spTree>
    <p:extLst>
      <p:ext uri="{BB962C8B-B14F-4D97-AF65-F5344CB8AC3E}">
        <p14:creationId xmlns:p14="http://schemas.microsoft.com/office/powerpoint/2010/main" val="36951965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45E0D-E2AE-B88B-3DDD-D6157EBB98B4}"/>
            </a:ext>
          </a:extLst>
        </p:cNvPr>
        <p:cNvGrpSpPr/>
        <p:nvPr/>
      </p:nvGrpSpPr>
      <p:grpSpPr>
        <a:xfrm>
          <a:off x="0" y="0"/>
          <a:ext cx="0" cy="0"/>
          <a:chOff x="0" y="0"/>
          <a:chExt cx="0" cy="0"/>
        </a:xfrm>
      </p:grpSpPr>
      <p:pic>
        <p:nvPicPr>
          <p:cNvPr id="9" name="Imagen 8">
            <a:extLst>
              <a:ext uri="{FF2B5EF4-FFF2-40B4-BE49-F238E27FC236}">
                <a16:creationId xmlns:a16="http://schemas.microsoft.com/office/drawing/2014/main" id="{2687BD89-C343-1CBB-1E49-D30E2FDE8943}"/>
              </a:ext>
            </a:extLst>
          </p:cNvPr>
          <p:cNvPicPr>
            <a:picLocks noChangeAspect="1"/>
          </p:cNvPicPr>
          <p:nvPr/>
        </p:nvPicPr>
        <p:blipFill>
          <a:blip r:embed="rId2"/>
          <a:stretch>
            <a:fillRect/>
          </a:stretch>
        </p:blipFill>
        <p:spPr>
          <a:xfrm>
            <a:off x="2906806" y="440391"/>
            <a:ext cx="5981700" cy="1466850"/>
          </a:xfrm>
          <a:prstGeom prst="rect">
            <a:avLst/>
          </a:prstGeom>
        </p:spPr>
      </p:pic>
      <p:sp>
        <p:nvSpPr>
          <p:cNvPr id="2" name="CuadroTexto 1">
            <a:extLst>
              <a:ext uri="{FF2B5EF4-FFF2-40B4-BE49-F238E27FC236}">
                <a16:creationId xmlns:a16="http://schemas.microsoft.com/office/drawing/2014/main" id="{9DF4CA03-2F08-30D0-8DC3-099EF8ADEF34}"/>
              </a:ext>
            </a:extLst>
          </p:cNvPr>
          <p:cNvSpPr txBox="1"/>
          <p:nvPr/>
        </p:nvSpPr>
        <p:spPr>
          <a:xfrm>
            <a:off x="1619131" y="2148425"/>
            <a:ext cx="8143434" cy="923330"/>
          </a:xfrm>
          <a:prstGeom prst="rect">
            <a:avLst/>
          </a:prstGeom>
          <a:noFill/>
        </p:spPr>
        <p:txBody>
          <a:bodyPr wrap="square" rtlCol="0">
            <a:spAutoFit/>
          </a:bodyPr>
          <a:lstStyle/>
          <a:p>
            <a:pPr algn="just"/>
            <a:r>
              <a:rPr lang="es-MX" dirty="0"/>
              <a:t>CASE: Es una declaración condicional que te permite realizar comprobaciones en tus datos y devolver diferentes resultados dependiendo de ciertas condiciones. Es útil para crear columnas calculadas o categorías personalizadas dentro de una consulta.</a:t>
            </a:r>
          </a:p>
        </p:txBody>
      </p:sp>
      <p:pic>
        <p:nvPicPr>
          <p:cNvPr id="4" name="Imagen 3">
            <a:extLst>
              <a:ext uri="{FF2B5EF4-FFF2-40B4-BE49-F238E27FC236}">
                <a16:creationId xmlns:a16="http://schemas.microsoft.com/office/drawing/2014/main" id="{B1846EE9-696E-58A3-0A3E-2664B5FD1395}"/>
              </a:ext>
            </a:extLst>
          </p:cNvPr>
          <p:cNvPicPr>
            <a:picLocks noChangeAspect="1"/>
          </p:cNvPicPr>
          <p:nvPr/>
        </p:nvPicPr>
        <p:blipFill>
          <a:blip r:embed="rId3"/>
          <a:stretch>
            <a:fillRect/>
          </a:stretch>
        </p:blipFill>
        <p:spPr>
          <a:xfrm>
            <a:off x="6258595" y="3429000"/>
            <a:ext cx="5259822" cy="2742745"/>
          </a:xfrm>
          <a:prstGeom prst="rect">
            <a:avLst/>
          </a:prstGeom>
        </p:spPr>
      </p:pic>
      <p:pic>
        <p:nvPicPr>
          <p:cNvPr id="8" name="Imagen 7">
            <a:extLst>
              <a:ext uri="{FF2B5EF4-FFF2-40B4-BE49-F238E27FC236}">
                <a16:creationId xmlns:a16="http://schemas.microsoft.com/office/drawing/2014/main" id="{5D6DAD5B-59EB-59CF-D1B3-4D4B13E78872}"/>
              </a:ext>
            </a:extLst>
          </p:cNvPr>
          <p:cNvPicPr>
            <a:picLocks noChangeAspect="1"/>
          </p:cNvPicPr>
          <p:nvPr/>
        </p:nvPicPr>
        <p:blipFill>
          <a:blip r:embed="rId4"/>
          <a:stretch>
            <a:fillRect/>
          </a:stretch>
        </p:blipFill>
        <p:spPr>
          <a:xfrm>
            <a:off x="673583" y="3428999"/>
            <a:ext cx="5023228" cy="2742745"/>
          </a:xfrm>
          <a:prstGeom prst="rect">
            <a:avLst/>
          </a:prstGeom>
        </p:spPr>
      </p:pic>
    </p:spTree>
    <p:extLst>
      <p:ext uri="{BB962C8B-B14F-4D97-AF65-F5344CB8AC3E}">
        <p14:creationId xmlns:p14="http://schemas.microsoft.com/office/powerpoint/2010/main" val="2355972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6788619-FB2B-79CF-9E84-C65CD935F87F}"/>
              </a:ext>
            </a:extLst>
          </p:cNvPr>
          <p:cNvSpPr>
            <a:spLocks noGrp="1"/>
          </p:cNvSpPr>
          <p:nvPr>
            <p:ph idx="1"/>
          </p:nvPr>
        </p:nvSpPr>
        <p:spPr>
          <a:xfrm>
            <a:off x="582706" y="575049"/>
            <a:ext cx="10968318" cy="4346575"/>
          </a:xfrm>
        </p:spPr>
        <p:txBody>
          <a:bodyPr>
            <a:normAutofit fontScale="77500" lnSpcReduction="20000"/>
          </a:bodyPr>
          <a:lstStyle/>
          <a:p>
            <a:pPr marL="0" indent="0">
              <a:buNone/>
            </a:pPr>
            <a:r>
              <a:rPr lang="es-MX" b="0" i="0" dirty="0">
                <a:solidFill>
                  <a:srgbClr val="1F1F1F"/>
                </a:solidFill>
                <a:effectLst/>
                <a:latin typeface="Source Sans Pro" panose="020B0503030403020204" pitchFamily="34" charset="0"/>
              </a:rPr>
              <a:t>Las </a:t>
            </a:r>
            <a:r>
              <a:rPr lang="es-MX" b="1" i="0" dirty="0">
                <a:solidFill>
                  <a:srgbClr val="1F1F1F"/>
                </a:solidFill>
                <a:effectLst/>
                <a:latin typeface="unset"/>
              </a:rPr>
              <a:t>funciones SQL </a:t>
            </a:r>
            <a:r>
              <a:rPr lang="es-MX" b="0" i="0" dirty="0">
                <a:solidFill>
                  <a:srgbClr val="1F1F1F"/>
                </a:solidFill>
                <a:effectLst/>
                <a:latin typeface="Source Sans Pro" panose="020B0503030403020204" pitchFamily="34" charset="0"/>
              </a:rPr>
              <a:t>son herramientas integradas a SQL para posibilitar la realización de cálculos. Una </a:t>
            </a:r>
            <a:r>
              <a:rPr lang="es-MX" b="1" i="0" dirty="0">
                <a:solidFill>
                  <a:srgbClr val="1F1F1F"/>
                </a:solidFill>
                <a:effectLst/>
                <a:latin typeface="unset"/>
              </a:rPr>
              <a:t>subconsulta </a:t>
            </a:r>
            <a:r>
              <a:rPr lang="es-MX" b="0" i="0" dirty="0">
                <a:solidFill>
                  <a:srgbClr val="1F1F1F"/>
                </a:solidFill>
                <a:effectLst/>
                <a:latin typeface="Source Sans Pro" panose="020B0503030403020204" pitchFamily="34" charset="0"/>
              </a:rPr>
              <a:t>(también llamada consulta interna o anidada) es una consulta dentro de otra consulta. </a:t>
            </a:r>
          </a:p>
          <a:p>
            <a:pPr algn="l"/>
            <a:r>
              <a:rPr lang="es-MX" b="1" i="0" dirty="0">
                <a:solidFill>
                  <a:srgbClr val="1F1F1F"/>
                </a:solidFill>
                <a:effectLst/>
                <a:latin typeface="unset"/>
              </a:rPr>
              <a:t>¿Cómo funcionan las funciones SQL?</a:t>
            </a:r>
            <a:endParaRPr lang="es-MX" b="1" i="0" dirty="0">
              <a:solidFill>
                <a:srgbClr val="1F1F1F"/>
              </a:solidFill>
              <a:effectLst/>
              <a:latin typeface="var(--cds-font-family-source-sans-pro)"/>
            </a:endParaRPr>
          </a:p>
          <a:p>
            <a:pPr marL="0" indent="0" algn="l">
              <a:buNone/>
            </a:pPr>
            <a:r>
              <a:rPr lang="es-MX" b="0" i="0" dirty="0">
                <a:solidFill>
                  <a:srgbClr val="1F1F1F"/>
                </a:solidFill>
                <a:effectLst/>
                <a:latin typeface="var(--cds-font-family-source-sans-pro)"/>
              </a:rPr>
              <a:t>Las funciones SQL son lo que posibilita la agregación de datos. (Como recordatorio, la agregación de datos es el proceso de recolectar datos de múltiples fuentes para combinarlos en una sola colección resumida). Entonces, ¿cómo funcionan las funciones SQL?</a:t>
            </a:r>
          </a:p>
          <a:p>
            <a:pPr algn="l">
              <a:buFont typeface="Arial" panose="020B0604020202020204" pitchFamily="34" charset="0"/>
              <a:buChar char="•"/>
            </a:pPr>
            <a:r>
              <a:rPr lang="es-MX" b="1" i="0" u="sng" dirty="0">
                <a:solidFill>
                  <a:srgbClr val="1F1F1F"/>
                </a:solidFill>
                <a:effectLst/>
                <a:latin typeface="unset"/>
                <a:hlinkClick r:id="rId2"/>
              </a:rPr>
              <a:t>SQL HAVING</a:t>
            </a:r>
            <a:r>
              <a:rPr lang="es-MX" b="1" i="0" dirty="0">
                <a:solidFill>
                  <a:srgbClr val="1F1F1F"/>
                </a:solidFill>
                <a:effectLst/>
                <a:latin typeface="unset"/>
              </a:rPr>
              <a:t>:</a:t>
            </a:r>
            <a:r>
              <a:rPr lang="es-MX" b="0" i="0" dirty="0">
                <a:solidFill>
                  <a:srgbClr val="1F1F1F"/>
                </a:solidFill>
                <a:effectLst/>
                <a:latin typeface="var(--cds-font-family-source-sans-pro)"/>
              </a:rPr>
              <a:t> Esta es una descripción general de la cláusula HAVING, incluyendo qué es y un tutorial de cómo y cuándo funciona.</a:t>
            </a:r>
          </a:p>
          <a:p>
            <a:pPr algn="l">
              <a:buFont typeface="Arial" panose="020B0604020202020204" pitchFamily="34" charset="0"/>
              <a:buChar char="•"/>
            </a:pPr>
            <a:r>
              <a:rPr lang="es-MX" b="1" i="0" u="sng" dirty="0">
                <a:solidFill>
                  <a:srgbClr val="1F1F1F"/>
                </a:solidFill>
                <a:effectLst/>
                <a:latin typeface="unset"/>
                <a:hlinkClick r:id="rId3"/>
              </a:rPr>
              <a:t>SQL CASE</a:t>
            </a:r>
            <a:r>
              <a:rPr lang="es-MX" b="1" i="0" dirty="0">
                <a:solidFill>
                  <a:srgbClr val="1F1F1F"/>
                </a:solidFill>
                <a:effectLst/>
                <a:latin typeface="unset"/>
              </a:rPr>
              <a:t>:</a:t>
            </a:r>
            <a:r>
              <a:rPr lang="es-MX" b="0" i="0" dirty="0">
                <a:solidFill>
                  <a:srgbClr val="1F1F1F"/>
                </a:solidFill>
                <a:effectLst/>
                <a:latin typeface="var(--cds-font-family-source-sans-pro)"/>
              </a:rPr>
              <a:t> Explora el uso de la instrucción CASE y ejemplos de cómo funciona.</a:t>
            </a:r>
          </a:p>
          <a:p>
            <a:pPr algn="l">
              <a:buFont typeface="Arial" panose="020B0604020202020204" pitchFamily="34" charset="0"/>
              <a:buChar char="•"/>
            </a:pPr>
            <a:r>
              <a:rPr lang="es-MX" b="1" i="0" u="sng" dirty="0">
                <a:solidFill>
                  <a:srgbClr val="1F1F1F"/>
                </a:solidFill>
                <a:effectLst/>
                <a:latin typeface="unset"/>
                <a:hlinkClick r:id="rId4"/>
              </a:rPr>
              <a:t>SQL IF</a:t>
            </a:r>
            <a:r>
              <a:rPr lang="es-MX" b="1" i="0" dirty="0">
                <a:solidFill>
                  <a:srgbClr val="1F1F1F"/>
                </a:solidFill>
                <a:effectLst/>
                <a:latin typeface="unset"/>
              </a:rPr>
              <a:t>: </a:t>
            </a:r>
            <a:r>
              <a:rPr lang="es-MX" b="0" i="0" dirty="0">
                <a:solidFill>
                  <a:srgbClr val="1F1F1F"/>
                </a:solidFill>
                <a:effectLst/>
                <a:latin typeface="var(--cds-font-family-source-sans-pro)"/>
              </a:rPr>
              <a:t>Este es un tutorial de la función IF y ofrece ejemplos que puedes usar para practicar.</a:t>
            </a:r>
          </a:p>
          <a:p>
            <a:pPr algn="l">
              <a:buFont typeface="Arial" panose="020B0604020202020204" pitchFamily="34" charset="0"/>
              <a:buChar char="•"/>
            </a:pPr>
            <a:r>
              <a:rPr lang="es-MX" b="1" i="0" u="sng" dirty="0">
                <a:solidFill>
                  <a:srgbClr val="1F1F1F"/>
                </a:solidFill>
                <a:effectLst/>
                <a:latin typeface="unset"/>
                <a:hlinkClick r:id="rId5"/>
              </a:rPr>
              <a:t>SQL COUNT</a:t>
            </a:r>
            <a:r>
              <a:rPr lang="es-MX" b="1" i="0" dirty="0">
                <a:solidFill>
                  <a:srgbClr val="1F1F1F"/>
                </a:solidFill>
                <a:effectLst/>
                <a:latin typeface="unset"/>
              </a:rPr>
              <a:t>: </a:t>
            </a:r>
            <a:r>
              <a:rPr lang="es-MX" b="0" i="0" dirty="0">
                <a:solidFill>
                  <a:srgbClr val="1F1F1F"/>
                </a:solidFill>
                <a:effectLst/>
                <a:latin typeface="var(--cds-font-family-source-sans-pro)"/>
              </a:rPr>
              <a:t>La función COUNT es igual de importante que el resto, y este tutorial ofrece múltiples ejemplos para repasar.</a:t>
            </a:r>
          </a:p>
          <a:p>
            <a:endParaRPr lang="es-MX" dirty="0">
              <a:solidFill>
                <a:srgbClr val="1F1F1F"/>
              </a:solidFill>
              <a:latin typeface="Source Sans Pro" panose="020B0503030403020204" pitchFamily="34" charset="0"/>
            </a:endParaRPr>
          </a:p>
        </p:txBody>
      </p:sp>
    </p:spTree>
    <p:extLst>
      <p:ext uri="{BB962C8B-B14F-4D97-AF65-F5344CB8AC3E}">
        <p14:creationId xmlns:p14="http://schemas.microsoft.com/office/powerpoint/2010/main" val="32678679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5CDFE1A-5E47-AFC0-39AF-8E284AD84C76}"/>
              </a:ext>
            </a:extLst>
          </p:cNvPr>
          <p:cNvSpPr>
            <a:spLocks noGrp="1"/>
          </p:cNvSpPr>
          <p:nvPr>
            <p:ph idx="1"/>
          </p:nvPr>
        </p:nvSpPr>
        <p:spPr>
          <a:xfrm>
            <a:off x="280145" y="320768"/>
            <a:ext cx="11840137" cy="4351338"/>
          </a:xfrm>
        </p:spPr>
        <p:txBody>
          <a:bodyPr/>
          <a:lstStyle/>
          <a:p>
            <a:r>
              <a:rPr lang="es-MX" b="1" dirty="0">
                <a:effectLst/>
                <a:latin typeface="unset"/>
              </a:rPr>
              <a:t>Subconsultas: la guinda del pastel</a:t>
            </a:r>
            <a:endParaRPr lang="es-MX" b="1" dirty="0">
              <a:effectLst/>
              <a:latin typeface="var(--cds-font-family-source-sans-pro)"/>
            </a:endParaRPr>
          </a:p>
          <a:p>
            <a:pPr marL="0" indent="0">
              <a:buNone/>
            </a:pPr>
            <a:r>
              <a:rPr lang="es-MX" dirty="0">
                <a:effectLst/>
                <a:latin typeface="var(--cds-font-family-source-sans-pro)"/>
              </a:rPr>
              <a:t>Un pastel puede tener múltiples capas en su interior e incluso capas dentro de esas capas. Cada una de estas capas son nuestras subconsultas y cuando juntas todas las capas, obtienes un pastel (consulta). Habitualmente las subconsultas están anidadas en las cláusulas SELECT, FROM o WHERE. No existe una sintaxis general para las subconsultas, pero la sintaxis de una subconsulta básica es la siguiente:</a:t>
            </a:r>
          </a:p>
          <a:p>
            <a:pPr marL="0" indent="0">
              <a:buNone/>
            </a:pPr>
            <a:br>
              <a:rPr lang="es-MX" dirty="0">
                <a:effectLst/>
              </a:rPr>
            </a:br>
            <a:endParaRPr lang="es-MX" dirty="0"/>
          </a:p>
        </p:txBody>
      </p:sp>
      <p:pic>
        <p:nvPicPr>
          <p:cNvPr id="1026" name="Picture 2" descr="Screenshot of a subquery">
            <a:extLst>
              <a:ext uri="{FF2B5EF4-FFF2-40B4-BE49-F238E27FC236}">
                <a16:creationId xmlns:a16="http://schemas.microsoft.com/office/drawing/2014/main" id="{39AEB194-AB1C-4FEC-9DA2-4F3B731F3E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1261" y="3429000"/>
            <a:ext cx="10069477" cy="3363726"/>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D13B916E-E117-BB5D-B7F8-5B59433FCECD}"/>
              </a:ext>
            </a:extLst>
          </p:cNvPr>
          <p:cNvSpPr txBox="1"/>
          <p:nvPr/>
        </p:nvSpPr>
        <p:spPr>
          <a:xfrm>
            <a:off x="5632604" y="3303370"/>
            <a:ext cx="5945313" cy="369332"/>
          </a:xfrm>
          <a:prstGeom prst="rect">
            <a:avLst/>
          </a:prstGeom>
          <a:noFill/>
        </p:spPr>
        <p:txBody>
          <a:bodyPr wrap="square" rtlCol="0">
            <a:spAutoFit/>
          </a:bodyPr>
          <a:lstStyle/>
          <a:p>
            <a:r>
              <a:rPr lang="es-MX" dirty="0"/>
              <a:t>deseas seleccionar todas las columnas de </a:t>
            </a:r>
            <a:r>
              <a:rPr lang="es-MX" b="1" dirty="0"/>
              <a:t>esa tabla específica</a:t>
            </a:r>
            <a:endParaRPr lang="es-MX" dirty="0"/>
          </a:p>
        </p:txBody>
      </p:sp>
    </p:spTree>
    <p:extLst>
      <p:ext uri="{BB962C8B-B14F-4D97-AF65-F5344CB8AC3E}">
        <p14:creationId xmlns:p14="http://schemas.microsoft.com/office/powerpoint/2010/main" val="2969034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113CB29-B34C-2C89-2505-CB87B4CAFB05}"/>
              </a:ext>
            </a:extLst>
          </p:cNvPr>
          <p:cNvSpPr>
            <a:spLocks noGrp="1"/>
          </p:cNvSpPr>
          <p:nvPr>
            <p:ph idx="1"/>
          </p:nvPr>
        </p:nvSpPr>
        <p:spPr>
          <a:xfrm>
            <a:off x="838200" y="828097"/>
            <a:ext cx="10515600" cy="4351338"/>
          </a:xfrm>
        </p:spPr>
        <p:txBody>
          <a:bodyPr/>
          <a:lstStyle/>
          <a:p>
            <a:pPr marL="0" indent="0">
              <a:buNone/>
            </a:pPr>
            <a:r>
              <a:rPr lang="es-MX" b="0" i="0" dirty="0">
                <a:solidFill>
                  <a:srgbClr val="1F1F1F"/>
                </a:solidFill>
                <a:effectLst/>
                <a:latin typeface="Source Sans Pro" panose="020B0503030403020204" pitchFamily="34" charset="0"/>
              </a:rPr>
              <a:t>Ahora, aprenderás los pasos que se requieren para analizar </a:t>
            </a:r>
            <a:r>
              <a:rPr lang="es-MX" b="0" i="1" dirty="0">
                <a:solidFill>
                  <a:srgbClr val="1F1F1F"/>
                </a:solidFill>
                <a:effectLst/>
                <a:latin typeface="Source Sans Pro" panose="020B0503030403020204" pitchFamily="34" charset="0"/>
              </a:rPr>
              <a:t>realmente</a:t>
            </a:r>
            <a:r>
              <a:rPr lang="es-MX" b="0" i="0" dirty="0">
                <a:solidFill>
                  <a:srgbClr val="1F1F1F"/>
                </a:solidFill>
                <a:effectLst/>
                <a:latin typeface="Source Sans Pro" panose="020B0503030403020204" pitchFamily="34" charset="0"/>
              </a:rPr>
              <a:t> los datos. Lo primero en esa lista de pasos es organizar y formatear los datos.</a:t>
            </a:r>
          </a:p>
          <a:p>
            <a:pPr marL="0" indent="0">
              <a:buNone/>
            </a:pPr>
            <a:endParaRPr lang="es-MX" dirty="0">
              <a:solidFill>
                <a:srgbClr val="1F1F1F"/>
              </a:solidFill>
              <a:latin typeface="Source Sans Pro" panose="020B0503030403020204" pitchFamily="34" charset="0"/>
            </a:endParaRPr>
          </a:p>
          <a:p>
            <a:pPr marL="0" indent="0">
              <a:buNone/>
            </a:pPr>
            <a:r>
              <a:rPr lang="es-MX" b="0" i="0" dirty="0">
                <a:solidFill>
                  <a:srgbClr val="1F1F1F"/>
                </a:solidFill>
                <a:effectLst/>
                <a:latin typeface="Source Sans Pro" panose="020B0503030403020204" pitchFamily="34" charset="0"/>
              </a:rPr>
              <a:t>Organizar tus datos es uno de los pasos más importantes para el análisis. Una vez que los hayas organizado, puedes realizar cálculos para obtener respuestas claras y objetivas a cualquier pregunta sobre datos. Antes de empezar tu entrada en el registro de aprendizaje, tómate un momento para considerar qué te viene a la mente cuando piensas en organización de datos </a:t>
            </a:r>
            <a:endParaRPr lang="es-MX" dirty="0"/>
          </a:p>
        </p:txBody>
      </p:sp>
    </p:spTree>
    <p:extLst>
      <p:ext uri="{BB962C8B-B14F-4D97-AF65-F5344CB8AC3E}">
        <p14:creationId xmlns:p14="http://schemas.microsoft.com/office/powerpoint/2010/main" val="29833513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D5798B8-326A-C83D-7360-FF2A6E1DEF01}"/>
              </a:ext>
            </a:extLst>
          </p:cNvPr>
          <p:cNvSpPr>
            <a:spLocks noGrp="1"/>
          </p:cNvSpPr>
          <p:nvPr>
            <p:ph idx="1"/>
          </p:nvPr>
        </p:nvSpPr>
        <p:spPr>
          <a:xfrm>
            <a:off x="569259" y="790202"/>
            <a:ext cx="11053482" cy="4351338"/>
          </a:xfrm>
        </p:spPr>
        <p:txBody>
          <a:bodyPr>
            <a:normAutofit/>
          </a:bodyPr>
          <a:lstStyle/>
          <a:p>
            <a:pPr marL="0" indent="0" algn="l">
              <a:buNone/>
            </a:pPr>
            <a:r>
              <a:rPr lang="es-MX" sz="2400" b="0" i="0" dirty="0">
                <a:solidFill>
                  <a:srgbClr val="1F1F1F"/>
                </a:solidFill>
                <a:effectLst/>
                <a:latin typeface="var(--cds-font-family-source-sans-pro)"/>
              </a:rPr>
              <a:t>Existen algunas reglas que deben seguir las subconsultas:</a:t>
            </a:r>
          </a:p>
          <a:p>
            <a:pPr algn="l">
              <a:buFont typeface="Arial" panose="020B0604020202020204" pitchFamily="34" charset="0"/>
              <a:buChar char="•"/>
            </a:pPr>
            <a:r>
              <a:rPr lang="es-MX" sz="2400" b="0" i="0" dirty="0">
                <a:solidFill>
                  <a:srgbClr val="1F1F1F"/>
                </a:solidFill>
                <a:effectLst/>
                <a:latin typeface="var(--cds-font-family-source-sans-pro)"/>
              </a:rPr>
              <a:t>Las subconsultas tienen que estar dentro de paréntesis</a:t>
            </a:r>
          </a:p>
          <a:p>
            <a:pPr algn="l">
              <a:buFont typeface="Arial" panose="020B0604020202020204" pitchFamily="34" charset="0"/>
              <a:buChar char="•"/>
            </a:pPr>
            <a:r>
              <a:rPr lang="es-MX" sz="2400" b="0" i="0" dirty="0">
                <a:solidFill>
                  <a:srgbClr val="1F1F1F"/>
                </a:solidFill>
                <a:effectLst/>
                <a:latin typeface="var(--cds-font-family-source-sans-pro)"/>
              </a:rPr>
              <a:t>Una subconsulta puede tener una sola columna especificada en la cláusula SELECT. Si quieres que una subconsulta compare varias columnas, esas columnas deben haberse seleccionado en la consulta principal.</a:t>
            </a:r>
          </a:p>
          <a:p>
            <a:pPr algn="l">
              <a:buFont typeface="Arial" panose="020B0604020202020204" pitchFamily="34" charset="0"/>
              <a:buChar char="•"/>
            </a:pPr>
            <a:r>
              <a:rPr lang="es-MX" sz="2400" b="0" i="0" dirty="0">
                <a:solidFill>
                  <a:srgbClr val="1F1F1F"/>
                </a:solidFill>
                <a:effectLst/>
                <a:latin typeface="var(--cds-font-family-source-sans-pro)"/>
              </a:rPr>
              <a:t>Las subconsultas que devuelven más de una fila solo pueden usarse con múltiples operadores de valor, tales como el operador IN que permite especificar múltiples valores en una cláusula WHERE.</a:t>
            </a:r>
          </a:p>
          <a:p>
            <a:pPr algn="l">
              <a:buFont typeface="Arial" panose="020B0604020202020204" pitchFamily="34" charset="0"/>
              <a:buChar char="•"/>
            </a:pPr>
            <a:r>
              <a:rPr lang="es-MX" sz="2400" b="0" i="0" dirty="0">
                <a:solidFill>
                  <a:srgbClr val="1F1F1F"/>
                </a:solidFill>
                <a:effectLst/>
                <a:latin typeface="var(--cds-font-family-source-sans-pro)"/>
              </a:rPr>
              <a:t>Una subconsulta no puede estar anidada en un comando SET. El comando SET se usa con UPDATE para especificar qué columnas (y valores) se deben actualizar en una tabla.</a:t>
            </a:r>
          </a:p>
          <a:p>
            <a:pPr algn="l">
              <a:buFont typeface="Arial" panose="020B0604020202020204" pitchFamily="34" charset="0"/>
              <a:buChar char="•"/>
            </a:pPr>
            <a:endParaRPr lang="es-MX" sz="2400" b="0" i="0" dirty="0">
              <a:solidFill>
                <a:srgbClr val="1F1F1F"/>
              </a:solidFill>
              <a:effectLst/>
              <a:latin typeface="var(--cds-font-family-source-sans-pro)"/>
            </a:endParaRPr>
          </a:p>
          <a:p>
            <a:pPr marL="0" indent="0">
              <a:buNone/>
            </a:pPr>
            <a:endParaRPr lang="es-MX" sz="2400" dirty="0"/>
          </a:p>
        </p:txBody>
      </p:sp>
      <p:pic>
        <p:nvPicPr>
          <p:cNvPr id="4" name="Imagen 3">
            <a:extLst>
              <a:ext uri="{FF2B5EF4-FFF2-40B4-BE49-F238E27FC236}">
                <a16:creationId xmlns:a16="http://schemas.microsoft.com/office/drawing/2014/main" id="{2EF116D2-3515-CF14-E7A8-0B1C4B225B75}"/>
              </a:ext>
            </a:extLst>
          </p:cNvPr>
          <p:cNvPicPr>
            <a:picLocks noChangeAspect="1"/>
          </p:cNvPicPr>
          <p:nvPr/>
        </p:nvPicPr>
        <p:blipFill>
          <a:blip r:embed="rId2"/>
          <a:stretch>
            <a:fillRect/>
          </a:stretch>
        </p:blipFill>
        <p:spPr>
          <a:xfrm>
            <a:off x="3901669" y="5141540"/>
            <a:ext cx="5210622" cy="1286770"/>
          </a:xfrm>
          <a:prstGeom prst="rect">
            <a:avLst/>
          </a:prstGeom>
        </p:spPr>
      </p:pic>
    </p:spTree>
    <p:extLst>
      <p:ext uri="{BB962C8B-B14F-4D97-AF65-F5344CB8AC3E}">
        <p14:creationId xmlns:p14="http://schemas.microsoft.com/office/powerpoint/2010/main" val="42677937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2EE5494-81CD-6140-039A-F461BBD79470}"/>
              </a:ext>
            </a:extLst>
          </p:cNvPr>
          <p:cNvSpPr>
            <a:spLocks noGrp="1"/>
          </p:cNvSpPr>
          <p:nvPr>
            <p:ph idx="1"/>
          </p:nvPr>
        </p:nvSpPr>
        <p:spPr>
          <a:xfrm>
            <a:off x="448235" y="354105"/>
            <a:ext cx="4675057" cy="1501590"/>
          </a:xfrm>
        </p:spPr>
        <p:txBody>
          <a:bodyPr>
            <a:normAutofit/>
          </a:bodyPr>
          <a:lstStyle/>
          <a:p>
            <a:pPr algn="just"/>
            <a:r>
              <a:rPr lang="es-MX" sz="2200" dirty="0"/>
              <a:t>IN se utiliza para verificar si un valor está en una lista de valores específicos o en el conjunto de resultados de una subconsulta.</a:t>
            </a:r>
          </a:p>
        </p:txBody>
      </p:sp>
      <p:pic>
        <p:nvPicPr>
          <p:cNvPr id="5" name="Imagen 4">
            <a:extLst>
              <a:ext uri="{FF2B5EF4-FFF2-40B4-BE49-F238E27FC236}">
                <a16:creationId xmlns:a16="http://schemas.microsoft.com/office/drawing/2014/main" id="{78E76410-B470-E2F3-47FD-EF2811ED51A5}"/>
              </a:ext>
            </a:extLst>
          </p:cNvPr>
          <p:cNvPicPr>
            <a:picLocks noChangeAspect="1"/>
          </p:cNvPicPr>
          <p:nvPr/>
        </p:nvPicPr>
        <p:blipFill>
          <a:blip r:embed="rId2"/>
          <a:stretch>
            <a:fillRect/>
          </a:stretch>
        </p:blipFill>
        <p:spPr>
          <a:xfrm>
            <a:off x="5853265" y="178495"/>
            <a:ext cx="4675057" cy="1277749"/>
          </a:xfrm>
          <a:prstGeom prst="rect">
            <a:avLst/>
          </a:prstGeom>
        </p:spPr>
      </p:pic>
      <p:sp>
        <p:nvSpPr>
          <p:cNvPr id="6" name="Marcador de contenido 2">
            <a:extLst>
              <a:ext uri="{FF2B5EF4-FFF2-40B4-BE49-F238E27FC236}">
                <a16:creationId xmlns:a16="http://schemas.microsoft.com/office/drawing/2014/main" id="{336B0D2D-5495-683E-9EE1-F4A44E96BC00}"/>
              </a:ext>
            </a:extLst>
          </p:cNvPr>
          <p:cNvSpPr txBox="1">
            <a:spLocks/>
          </p:cNvSpPr>
          <p:nvPr/>
        </p:nvSpPr>
        <p:spPr>
          <a:xfrm>
            <a:off x="546847" y="2331408"/>
            <a:ext cx="4675057" cy="16719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MX" sz="2200" dirty="0"/>
              <a:t>ANY permite comparar un valor con cualquier valor de un conjunto de resultados de una subconsulta. Se usa comúnmente con operadores de comparación como = &lt; &gt;</a:t>
            </a:r>
          </a:p>
        </p:txBody>
      </p:sp>
      <p:pic>
        <p:nvPicPr>
          <p:cNvPr id="8" name="Imagen 7">
            <a:extLst>
              <a:ext uri="{FF2B5EF4-FFF2-40B4-BE49-F238E27FC236}">
                <a16:creationId xmlns:a16="http://schemas.microsoft.com/office/drawing/2014/main" id="{2EA9AE5B-480B-8071-16A2-3C87634ACF92}"/>
              </a:ext>
            </a:extLst>
          </p:cNvPr>
          <p:cNvPicPr>
            <a:picLocks noChangeAspect="1"/>
          </p:cNvPicPr>
          <p:nvPr/>
        </p:nvPicPr>
        <p:blipFill>
          <a:blip r:embed="rId3"/>
          <a:stretch>
            <a:fillRect/>
          </a:stretch>
        </p:blipFill>
        <p:spPr>
          <a:xfrm>
            <a:off x="5794611" y="2331408"/>
            <a:ext cx="5546124" cy="1206929"/>
          </a:xfrm>
          <a:prstGeom prst="rect">
            <a:avLst/>
          </a:prstGeom>
        </p:spPr>
      </p:pic>
      <p:sp>
        <p:nvSpPr>
          <p:cNvPr id="9" name="Marcador de contenido 2">
            <a:extLst>
              <a:ext uri="{FF2B5EF4-FFF2-40B4-BE49-F238E27FC236}">
                <a16:creationId xmlns:a16="http://schemas.microsoft.com/office/drawing/2014/main" id="{5E137AC2-59ED-14E7-7E27-291F0DDD0CB0}"/>
              </a:ext>
            </a:extLst>
          </p:cNvPr>
          <p:cNvSpPr txBox="1">
            <a:spLocks/>
          </p:cNvSpPr>
          <p:nvPr/>
        </p:nvSpPr>
        <p:spPr>
          <a:xfrm>
            <a:off x="546847" y="4701987"/>
            <a:ext cx="4675057" cy="15015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s-MX" sz="2200" dirty="0"/>
              <a:t>ALL compara un valor con </a:t>
            </a:r>
            <a:r>
              <a:rPr lang="es-MX" sz="2200" b="1" dirty="0"/>
              <a:t>todos</a:t>
            </a:r>
            <a:r>
              <a:rPr lang="es-MX" sz="2200" dirty="0"/>
              <a:t> los valores en un conjunto de resultados de una subconsulta. También se utiliza con operadores de comparación como = &lt; &gt;</a:t>
            </a:r>
          </a:p>
        </p:txBody>
      </p:sp>
      <p:pic>
        <p:nvPicPr>
          <p:cNvPr id="11" name="Imagen 10">
            <a:extLst>
              <a:ext uri="{FF2B5EF4-FFF2-40B4-BE49-F238E27FC236}">
                <a16:creationId xmlns:a16="http://schemas.microsoft.com/office/drawing/2014/main" id="{618082B1-33E0-01EB-6821-51AB85994BC9}"/>
              </a:ext>
            </a:extLst>
          </p:cNvPr>
          <p:cNvPicPr>
            <a:picLocks noChangeAspect="1"/>
          </p:cNvPicPr>
          <p:nvPr/>
        </p:nvPicPr>
        <p:blipFill>
          <a:blip r:embed="rId4"/>
          <a:stretch>
            <a:fillRect/>
          </a:stretch>
        </p:blipFill>
        <p:spPr>
          <a:xfrm>
            <a:off x="5853265" y="4800213"/>
            <a:ext cx="5428817" cy="1305138"/>
          </a:xfrm>
          <a:prstGeom prst="rect">
            <a:avLst/>
          </a:prstGeom>
        </p:spPr>
      </p:pic>
      <p:sp>
        <p:nvSpPr>
          <p:cNvPr id="13" name="Rectangle 1">
            <a:extLst>
              <a:ext uri="{FF2B5EF4-FFF2-40B4-BE49-F238E27FC236}">
                <a16:creationId xmlns:a16="http://schemas.microsoft.com/office/drawing/2014/main" id="{F9F51B3D-FCB7-D8B2-72E2-BFA9AE9BD08B}"/>
              </a:ext>
            </a:extLst>
          </p:cNvPr>
          <p:cNvSpPr txBox="1">
            <a:spLocks noChangeArrowheads="1"/>
          </p:cNvSpPr>
          <p:nvPr/>
        </p:nvSpPr>
        <p:spPr bwMode="auto">
          <a:xfrm>
            <a:off x="5579804" y="1398861"/>
            <a:ext cx="655768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eaLnBrk="0" fontAlgn="base" hangingPunct="0">
              <a:lnSpc>
                <a:spcPct val="100000"/>
              </a:lnSpc>
              <a:spcBef>
                <a:spcPct val="0"/>
              </a:spcBef>
              <a:spcAft>
                <a:spcPct val="0"/>
              </a:spcAft>
              <a:buFontTx/>
              <a:buChar char="•"/>
            </a:pPr>
            <a:r>
              <a:rPr lang="es-MX" altLang="es-MX" sz="1800" dirty="0"/>
              <a:t>IN: Verifica si un valor está en una lista o conjunto de resultados.</a:t>
            </a:r>
          </a:p>
        </p:txBody>
      </p:sp>
      <p:sp>
        <p:nvSpPr>
          <p:cNvPr id="14" name="Rectangle 1">
            <a:extLst>
              <a:ext uri="{FF2B5EF4-FFF2-40B4-BE49-F238E27FC236}">
                <a16:creationId xmlns:a16="http://schemas.microsoft.com/office/drawing/2014/main" id="{F8733BC3-3783-A9E7-7102-AE4D59ECEE25}"/>
              </a:ext>
            </a:extLst>
          </p:cNvPr>
          <p:cNvSpPr txBox="1">
            <a:spLocks noChangeArrowheads="1"/>
          </p:cNvSpPr>
          <p:nvPr/>
        </p:nvSpPr>
        <p:spPr bwMode="auto">
          <a:xfrm>
            <a:off x="5458745" y="3538337"/>
            <a:ext cx="602504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0" fontAlgn="base" latinLnBrk="0" hangingPunct="0">
              <a:lnSpc>
                <a:spcPct val="100000"/>
              </a:lnSpc>
              <a:spcBef>
                <a:spcPct val="0"/>
              </a:spcBef>
              <a:spcAft>
                <a:spcPct val="0"/>
              </a:spcAft>
              <a:buClrTx/>
              <a:buSzTx/>
              <a:buFontTx/>
              <a:buChar char="•"/>
              <a:tabLst/>
            </a:pPr>
            <a:r>
              <a:rPr lang="es-MX" altLang="es-MX" sz="1800" dirty="0"/>
              <a:t>ANY: Verifica si la condición es verdadera para al menos un valor en el conjunto de resultados.</a:t>
            </a:r>
          </a:p>
        </p:txBody>
      </p:sp>
      <p:sp>
        <p:nvSpPr>
          <p:cNvPr id="15" name="Rectangle 1">
            <a:extLst>
              <a:ext uri="{FF2B5EF4-FFF2-40B4-BE49-F238E27FC236}">
                <a16:creationId xmlns:a16="http://schemas.microsoft.com/office/drawing/2014/main" id="{2992F1C9-46E2-8819-17FB-F930C22A99C8}"/>
              </a:ext>
            </a:extLst>
          </p:cNvPr>
          <p:cNvSpPr txBox="1">
            <a:spLocks noChangeArrowheads="1"/>
          </p:cNvSpPr>
          <p:nvPr/>
        </p:nvSpPr>
        <p:spPr bwMode="auto">
          <a:xfrm>
            <a:off x="5436371" y="6132631"/>
            <a:ext cx="63567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just" defTabSz="914400" rtl="0" eaLnBrk="0" fontAlgn="base" latinLnBrk="0" hangingPunct="0">
              <a:lnSpc>
                <a:spcPct val="100000"/>
              </a:lnSpc>
              <a:spcBef>
                <a:spcPct val="0"/>
              </a:spcBef>
              <a:spcAft>
                <a:spcPct val="0"/>
              </a:spcAft>
              <a:buClrTx/>
              <a:buSzTx/>
              <a:buFontTx/>
              <a:buChar char="•"/>
              <a:tabLst/>
            </a:pPr>
            <a:r>
              <a:rPr lang="es-MX" altLang="es-MX" sz="1800" dirty="0"/>
              <a:t>ALL: Verifica si la condición es verdadera para todos los valores en el conjunto de resultados.</a:t>
            </a:r>
          </a:p>
        </p:txBody>
      </p:sp>
    </p:spTree>
    <p:extLst>
      <p:ext uri="{BB962C8B-B14F-4D97-AF65-F5344CB8AC3E}">
        <p14:creationId xmlns:p14="http://schemas.microsoft.com/office/powerpoint/2010/main" val="17490530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9888EC-6F29-F13F-1AF4-692E5D1B890B}"/>
              </a:ext>
            </a:extLst>
          </p:cNvPr>
          <p:cNvPicPr>
            <a:picLocks noChangeAspect="1"/>
          </p:cNvPicPr>
          <p:nvPr/>
        </p:nvPicPr>
        <p:blipFill>
          <a:blip r:embed="rId2"/>
          <a:stretch>
            <a:fillRect/>
          </a:stretch>
        </p:blipFill>
        <p:spPr>
          <a:xfrm>
            <a:off x="446905" y="407873"/>
            <a:ext cx="3569813" cy="1927364"/>
          </a:xfrm>
          <a:prstGeom prst="rect">
            <a:avLst/>
          </a:prstGeom>
        </p:spPr>
      </p:pic>
      <p:pic>
        <p:nvPicPr>
          <p:cNvPr id="7" name="Imagen 6">
            <a:extLst>
              <a:ext uri="{FF2B5EF4-FFF2-40B4-BE49-F238E27FC236}">
                <a16:creationId xmlns:a16="http://schemas.microsoft.com/office/drawing/2014/main" id="{F7B63772-7723-2736-2B1C-13A2B3FD8F5F}"/>
              </a:ext>
            </a:extLst>
          </p:cNvPr>
          <p:cNvPicPr>
            <a:picLocks noChangeAspect="1"/>
          </p:cNvPicPr>
          <p:nvPr/>
        </p:nvPicPr>
        <p:blipFill>
          <a:blip r:embed="rId3"/>
          <a:stretch>
            <a:fillRect/>
          </a:stretch>
        </p:blipFill>
        <p:spPr>
          <a:xfrm>
            <a:off x="4181759" y="407873"/>
            <a:ext cx="3755889" cy="1927364"/>
          </a:xfrm>
          <a:prstGeom prst="rect">
            <a:avLst/>
          </a:prstGeom>
        </p:spPr>
      </p:pic>
      <p:pic>
        <p:nvPicPr>
          <p:cNvPr id="9" name="Imagen 8">
            <a:extLst>
              <a:ext uri="{FF2B5EF4-FFF2-40B4-BE49-F238E27FC236}">
                <a16:creationId xmlns:a16="http://schemas.microsoft.com/office/drawing/2014/main" id="{50F1DF9E-3679-5F91-7B43-A5F20B5E07A4}"/>
              </a:ext>
            </a:extLst>
          </p:cNvPr>
          <p:cNvPicPr>
            <a:picLocks noChangeAspect="1"/>
          </p:cNvPicPr>
          <p:nvPr/>
        </p:nvPicPr>
        <p:blipFill>
          <a:blip r:embed="rId4"/>
          <a:stretch>
            <a:fillRect/>
          </a:stretch>
        </p:blipFill>
        <p:spPr>
          <a:xfrm>
            <a:off x="8407648" y="407873"/>
            <a:ext cx="3450306" cy="2143141"/>
          </a:xfrm>
          <a:prstGeom prst="rect">
            <a:avLst/>
          </a:prstGeom>
        </p:spPr>
      </p:pic>
      <p:pic>
        <p:nvPicPr>
          <p:cNvPr id="11" name="Imagen 10">
            <a:extLst>
              <a:ext uri="{FF2B5EF4-FFF2-40B4-BE49-F238E27FC236}">
                <a16:creationId xmlns:a16="http://schemas.microsoft.com/office/drawing/2014/main" id="{4857D630-C276-6DA9-5CB3-CEE46BC0F057}"/>
              </a:ext>
            </a:extLst>
          </p:cNvPr>
          <p:cNvPicPr>
            <a:picLocks noChangeAspect="1"/>
          </p:cNvPicPr>
          <p:nvPr/>
        </p:nvPicPr>
        <p:blipFill>
          <a:blip r:embed="rId5"/>
          <a:stretch>
            <a:fillRect/>
          </a:stretch>
        </p:blipFill>
        <p:spPr>
          <a:xfrm>
            <a:off x="418027" y="2670736"/>
            <a:ext cx="3763732" cy="1738334"/>
          </a:xfrm>
          <a:prstGeom prst="rect">
            <a:avLst/>
          </a:prstGeom>
        </p:spPr>
      </p:pic>
      <p:pic>
        <p:nvPicPr>
          <p:cNvPr id="13" name="Imagen 12">
            <a:extLst>
              <a:ext uri="{FF2B5EF4-FFF2-40B4-BE49-F238E27FC236}">
                <a16:creationId xmlns:a16="http://schemas.microsoft.com/office/drawing/2014/main" id="{AE08DF91-724F-F953-6C26-06CA5BC3F1B3}"/>
              </a:ext>
            </a:extLst>
          </p:cNvPr>
          <p:cNvPicPr>
            <a:picLocks noChangeAspect="1"/>
          </p:cNvPicPr>
          <p:nvPr/>
        </p:nvPicPr>
        <p:blipFill>
          <a:blip r:embed="rId6"/>
          <a:stretch>
            <a:fillRect/>
          </a:stretch>
        </p:blipFill>
        <p:spPr>
          <a:xfrm>
            <a:off x="5912941" y="4122688"/>
            <a:ext cx="3606027" cy="1016244"/>
          </a:xfrm>
          <a:prstGeom prst="rect">
            <a:avLst/>
          </a:prstGeom>
        </p:spPr>
      </p:pic>
      <p:pic>
        <p:nvPicPr>
          <p:cNvPr id="15" name="Imagen 14">
            <a:extLst>
              <a:ext uri="{FF2B5EF4-FFF2-40B4-BE49-F238E27FC236}">
                <a16:creationId xmlns:a16="http://schemas.microsoft.com/office/drawing/2014/main" id="{CA167BA3-2777-3DF3-0D45-E31DF122878A}"/>
              </a:ext>
            </a:extLst>
          </p:cNvPr>
          <p:cNvPicPr>
            <a:picLocks noChangeAspect="1"/>
          </p:cNvPicPr>
          <p:nvPr/>
        </p:nvPicPr>
        <p:blipFill>
          <a:blip r:embed="rId7"/>
          <a:stretch>
            <a:fillRect/>
          </a:stretch>
        </p:blipFill>
        <p:spPr>
          <a:xfrm>
            <a:off x="4463404" y="2763760"/>
            <a:ext cx="3944244" cy="1244700"/>
          </a:xfrm>
          <a:prstGeom prst="rect">
            <a:avLst/>
          </a:prstGeom>
        </p:spPr>
      </p:pic>
      <p:pic>
        <p:nvPicPr>
          <p:cNvPr id="17" name="Imagen 16">
            <a:extLst>
              <a:ext uri="{FF2B5EF4-FFF2-40B4-BE49-F238E27FC236}">
                <a16:creationId xmlns:a16="http://schemas.microsoft.com/office/drawing/2014/main" id="{F4B56CB9-9DCE-66DD-0B46-0101BEEA37D4}"/>
              </a:ext>
            </a:extLst>
          </p:cNvPr>
          <p:cNvPicPr>
            <a:picLocks noChangeAspect="1"/>
          </p:cNvPicPr>
          <p:nvPr/>
        </p:nvPicPr>
        <p:blipFill>
          <a:blip r:embed="rId8"/>
          <a:stretch>
            <a:fillRect/>
          </a:stretch>
        </p:blipFill>
        <p:spPr>
          <a:xfrm>
            <a:off x="169520" y="4872998"/>
            <a:ext cx="4124582" cy="1760282"/>
          </a:xfrm>
          <a:prstGeom prst="rect">
            <a:avLst/>
          </a:prstGeom>
        </p:spPr>
      </p:pic>
      <p:pic>
        <p:nvPicPr>
          <p:cNvPr id="19" name="Imagen 18">
            <a:extLst>
              <a:ext uri="{FF2B5EF4-FFF2-40B4-BE49-F238E27FC236}">
                <a16:creationId xmlns:a16="http://schemas.microsoft.com/office/drawing/2014/main" id="{40F57173-81F5-9498-F85D-780E3B0CD3BE}"/>
              </a:ext>
            </a:extLst>
          </p:cNvPr>
          <p:cNvPicPr>
            <a:picLocks noChangeAspect="1"/>
          </p:cNvPicPr>
          <p:nvPr/>
        </p:nvPicPr>
        <p:blipFill>
          <a:blip r:embed="rId9"/>
          <a:stretch>
            <a:fillRect/>
          </a:stretch>
        </p:blipFill>
        <p:spPr>
          <a:xfrm>
            <a:off x="7897900" y="5253160"/>
            <a:ext cx="3959630" cy="1380120"/>
          </a:xfrm>
          <a:prstGeom prst="rect">
            <a:avLst/>
          </a:prstGeom>
        </p:spPr>
      </p:pic>
    </p:spTree>
    <p:extLst>
      <p:ext uri="{BB962C8B-B14F-4D97-AF65-F5344CB8AC3E}">
        <p14:creationId xmlns:p14="http://schemas.microsoft.com/office/powerpoint/2010/main" val="34082418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E5500AD4-444C-3F61-26AF-FEA636DCB05E}"/>
              </a:ext>
            </a:extLst>
          </p:cNvPr>
          <p:cNvSpPr>
            <a:spLocks noGrp="1"/>
          </p:cNvSpPr>
          <p:nvPr>
            <p:ph type="subTitle" idx="1"/>
          </p:nvPr>
        </p:nvSpPr>
        <p:spPr>
          <a:xfrm>
            <a:off x="1295400" y="3575144"/>
            <a:ext cx="4231341" cy="1534738"/>
          </a:xfrm>
        </p:spPr>
        <p:txBody>
          <a:bodyPr>
            <a:normAutofit/>
          </a:bodyPr>
          <a:lstStyle/>
          <a:p>
            <a:r>
              <a:rPr lang="es-MX" sz="5400" b="1" dirty="0">
                <a:solidFill>
                  <a:srgbClr val="FF0000"/>
                </a:solidFill>
              </a:rPr>
              <a:t>SEMANA 4</a:t>
            </a:r>
          </a:p>
        </p:txBody>
      </p:sp>
    </p:spTree>
    <p:extLst>
      <p:ext uri="{BB962C8B-B14F-4D97-AF65-F5344CB8AC3E}">
        <p14:creationId xmlns:p14="http://schemas.microsoft.com/office/powerpoint/2010/main" val="9487921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A3AAB277-732B-AFF8-04D3-42372193F7EC}"/>
              </a:ext>
            </a:extLst>
          </p:cNvPr>
          <p:cNvPicPr>
            <a:picLocks noChangeAspect="1"/>
          </p:cNvPicPr>
          <p:nvPr/>
        </p:nvPicPr>
        <p:blipFill>
          <a:blip r:embed="rId2"/>
          <a:stretch>
            <a:fillRect/>
          </a:stretch>
        </p:blipFill>
        <p:spPr>
          <a:xfrm>
            <a:off x="783604" y="1495520"/>
            <a:ext cx="6946246" cy="3509682"/>
          </a:xfrm>
          <a:prstGeom prst="rect">
            <a:avLst/>
          </a:prstGeom>
        </p:spPr>
      </p:pic>
    </p:spTree>
    <p:extLst>
      <p:ext uri="{BB962C8B-B14F-4D97-AF65-F5344CB8AC3E}">
        <p14:creationId xmlns:p14="http://schemas.microsoft.com/office/powerpoint/2010/main" val="11799177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39E4368-3C20-092D-D850-AB280508244B}"/>
              </a:ext>
            </a:extLst>
          </p:cNvPr>
          <p:cNvSpPr>
            <a:spLocks noGrp="1"/>
          </p:cNvSpPr>
          <p:nvPr>
            <p:ph idx="1"/>
          </p:nvPr>
        </p:nvSpPr>
        <p:spPr>
          <a:xfrm>
            <a:off x="245767" y="1214808"/>
            <a:ext cx="10619457" cy="4428383"/>
          </a:xfrm>
        </p:spPr>
        <p:txBody>
          <a:bodyPr>
            <a:normAutofit/>
          </a:bodyPr>
          <a:lstStyle/>
          <a:p>
            <a:r>
              <a:rPr lang="es-MX" sz="2400" b="1" dirty="0">
                <a:solidFill>
                  <a:schemeClr val="accent5">
                    <a:lumMod val="75000"/>
                  </a:schemeClr>
                </a:solidFill>
              </a:rPr>
              <a:t>Media() - AVG()</a:t>
            </a:r>
          </a:p>
          <a:p>
            <a:r>
              <a:rPr lang="es-MX" sz="2400" b="1" dirty="0">
                <a:solidFill>
                  <a:schemeClr val="accent5">
                    <a:lumMod val="75000"/>
                  </a:schemeClr>
                </a:solidFill>
              </a:rPr>
              <a:t>Max()</a:t>
            </a:r>
          </a:p>
          <a:p>
            <a:r>
              <a:rPr lang="es-MX" sz="2400" b="1" dirty="0">
                <a:solidFill>
                  <a:schemeClr val="accent5">
                    <a:lumMod val="75000"/>
                  </a:schemeClr>
                </a:solidFill>
              </a:rPr>
              <a:t>Min()</a:t>
            </a:r>
          </a:p>
          <a:p>
            <a:r>
              <a:rPr lang="es-MX" sz="2400" b="1" dirty="0">
                <a:solidFill>
                  <a:schemeClr val="accent5">
                    <a:lumMod val="75000"/>
                  </a:schemeClr>
                </a:solidFill>
              </a:rPr>
              <a:t>Suma()</a:t>
            </a:r>
          </a:p>
          <a:p>
            <a:r>
              <a:rPr lang="es-MX" sz="2400" b="1" dirty="0">
                <a:solidFill>
                  <a:schemeClr val="accent5">
                    <a:lumMod val="75000"/>
                  </a:schemeClr>
                </a:solidFill>
              </a:rPr>
              <a:t>Inicio – Formato condicional – Escala de color</a:t>
            </a:r>
          </a:p>
          <a:p>
            <a:endParaRPr lang="es-MX" sz="2400" b="1" dirty="0">
              <a:solidFill>
                <a:schemeClr val="accent5">
                  <a:lumMod val="75000"/>
                </a:schemeClr>
              </a:solidFill>
            </a:endParaRPr>
          </a:p>
          <a:p>
            <a:r>
              <a:rPr lang="es-MX" sz="2400" b="1" dirty="0" err="1">
                <a:solidFill>
                  <a:schemeClr val="accent5">
                    <a:lumMod val="75000"/>
                  </a:schemeClr>
                </a:solidFill>
              </a:rPr>
              <a:t>Countif</a:t>
            </a:r>
            <a:r>
              <a:rPr lang="es-MX" sz="2400" b="1" dirty="0">
                <a:solidFill>
                  <a:schemeClr val="accent5">
                    <a:lumMod val="75000"/>
                  </a:schemeClr>
                </a:solidFill>
              </a:rPr>
              <a:t>()  -  </a:t>
            </a:r>
            <a:r>
              <a:rPr lang="es-MX" sz="2400" b="1" dirty="0" err="1">
                <a:solidFill>
                  <a:schemeClr val="accent5">
                    <a:lumMod val="75000"/>
                  </a:schemeClr>
                </a:solidFill>
              </a:rPr>
              <a:t>contar.si</a:t>
            </a:r>
            <a:r>
              <a:rPr lang="es-MX" sz="2400" b="1" dirty="0">
                <a:solidFill>
                  <a:schemeClr val="accent5">
                    <a:lumMod val="75000"/>
                  </a:schemeClr>
                </a:solidFill>
              </a:rPr>
              <a:t>(rango,”</a:t>
            </a:r>
            <a:r>
              <a:rPr lang="es-MX" sz="2400" b="1" dirty="0" err="1">
                <a:solidFill>
                  <a:schemeClr val="accent5">
                    <a:lumMod val="75000"/>
                  </a:schemeClr>
                </a:solidFill>
              </a:rPr>
              <a:t>condicion</a:t>
            </a:r>
            <a:r>
              <a:rPr lang="es-MX" sz="2400" b="1" dirty="0">
                <a:solidFill>
                  <a:schemeClr val="accent5">
                    <a:lumMod val="75000"/>
                  </a:schemeClr>
                </a:solidFill>
              </a:rPr>
              <a:t>”)</a:t>
            </a:r>
          </a:p>
          <a:p>
            <a:r>
              <a:rPr lang="es-MX" sz="2400" b="1" dirty="0" err="1">
                <a:solidFill>
                  <a:schemeClr val="accent5">
                    <a:lumMod val="75000"/>
                  </a:schemeClr>
                </a:solidFill>
              </a:rPr>
              <a:t>Sumif</a:t>
            </a:r>
            <a:r>
              <a:rPr lang="es-MX" sz="2400" b="1" dirty="0">
                <a:solidFill>
                  <a:schemeClr val="accent5">
                    <a:lumMod val="75000"/>
                  </a:schemeClr>
                </a:solidFill>
              </a:rPr>
              <a:t>()  –  </a:t>
            </a:r>
            <a:r>
              <a:rPr lang="es-MX" sz="2400" b="1" dirty="0" err="1">
                <a:solidFill>
                  <a:schemeClr val="accent5">
                    <a:lumMod val="75000"/>
                  </a:schemeClr>
                </a:solidFill>
              </a:rPr>
              <a:t>sumar.si</a:t>
            </a:r>
            <a:r>
              <a:rPr lang="es-MX" sz="2400" b="1" dirty="0">
                <a:solidFill>
                  <a:schemeClr val="accent5">
                    <a:lumMod val="75000"/>
                  </a:schemeClr>
                </a:solidFill>
              </a:rPr>
              <a:t>(</a:t>
            </a:r>
            <a:r>
              <a:rPr lang="es-MX" sz="2400" b="1" dirty="0" err="1">
                <a:solidFill>
                  <a:schemeClr val="accent5">
                    <a:lumMod val="75000"/>
                  </a:schemeClr>
                </a:solidFill>
              </a:rPr>
              <a:t>rangomedir</a:t>
            </a:r>
            <a:r>
              <a:rPr lang="es-MX" sz="2400" b="1" dirty="0">
                <a:solidFill>
                  <a:schemeClr val="accent5">
                    <a:lumMod val="75000"/>
                  </a:schemeClr>
                </a:solidFill>
              </a:rPr>
              <a:t> ,”</a:t>
            </a:r>
            <a:r>
              <a:rPr lang="es-MX" sz="2400" b="1" dirty="0" err="1">
                <a:solidFill>
                  <a:schemeClr val="accent5">
                    <a:lumMod val="75000"/>
                  </a:schemeClr>
                </a:solidFill>
              </a:rPr>
              <a:t>condicion</a:t>
            </a:r>
            <a:r>
              <a:rPr lang="es-MX" sz="2400" b="1" dirty="0">
                <a:solidFill>
                  <a:schemeClr val="accent5">
                    <a:lumMod val="75000"/>
                  </a:schemeClr>
                </a:solidFill>
              </a:rPr>
              <a:t>”,rango actuar)</a:t>
            </a:r>
          </a:p>
          <a:p>
            <a:r>
              <a:rPr lang="es-MX" sz="2400" b="1" dirty="0" err="1">
                <a:solidFill>
                  <a:schemeClr val="accent5">
                    <a:lumMod val="75000"/>
                  </a:schemeClr>
                </a:solidFill>
              </a:rPr>
              <a:t>averageif</a:t>
            </a:r>
            <a:r>
              <a:rPr lang="es-MX" sz="2400" b="1" dirty="0">
                <a:solidFill>
                  <a:schemeClr val="accent5">
                    <a:lumMod val="75000"/>
                  </a:schemeClr>
                </a:solidFill>
              </a:rPr>
              <a:t>()  –  </a:t>
            </a:r>
            <a:r>
              <a:rPr lang="es-MX" sz="2400" b="1" dirty="0" err="1">
                <a:solidFill>
                  <a:schemeClr val="accent5">
                    <a:lumMod val="75000"/>
                  </a:schemeClr>
                </a:solidFill>
              </a:rPr>
              <a:t>promedio.si</a:t>
            </a:r>
            <a:r>
              <a:rPr lang="es-MX" sz="2400" b="1" dirty="0">
                <a:solidFill>
                  <a:schemeClr val="accent5">
                    <a:lumMod val="75000"/>
                  </a:schemeClr>
                </a:solidFill>
              </a:rPr>
              <a:t>(</a:t>
            </a:r>
            <a:r>
              <a:rPr lang="es-MX" sz="2400" b="1" dirty="0" err="1">
                <a:solidFill>
                  <a:schemeClr val="accent5">
                    <a:lumMod val="75000"/>
                  </a:schemeClr>
                </a:solidFill>
              </a:rPr>
              <a:t>rangoMedir</a:t>
            </a:r>
            <a:r>
              <a:rPr lang="es-MX" sz="2400" b="1" dirty="0">
                <a:solidFill>
                  <a:schemeClr val="accent5">
                    <a:lumMod val="75000"/>
                  </a:schemeClr>
                </a:solidFill>
              </a:rPr>
              <a:t> ,”</a:t>
            </a:r>
            <a:r>
              <a:rPr lang="es-MX" sz="2400" b="1" dirty="0" err="1">
                <a:solidFill>
                  <a:schemeClr val="accent5">
                    <a:lumMod val="75000"/>
                  </a:schemeClr>
                </a:solidFill>
              </a:rPr>
              <a:t>condicion</a:t>
            </a:r>
            <a:r>
              <a:rPr lang="es-MX" sz="2400" b="1" dirty="0">
                <a:solidFill>
                  <a:schemeClr val="accent5">
                    <a:lumMod val="75000"/>
                  </a:schemeClr>
                </a:solidFill>
              </a:rPr>
              <a:t>”, rango actuar)</a:t>
            </a:r>
          </a:p>
          <a:p>
            <a:endParaRPr lang="es-MX" sz="2400" b="1" dirty="0">
              <a:solidFill>
                <a:schemeClr val="accent5">
                  <a:lumMod val="75000"/>
                </a:schemeClr>
              </a:solidFill>
            </a:endParaRPr>
          </a:p>
          <a:p>
            <a:endParaRPr lang="es-MX" sz="2400" b="1" dirty="0">
              <a:solidFill>
                <a:schemeClr val="accent5">
                  <a:lumMod val="75000"/>
                </a:schemeClr>
              </a:solidFill>
            </a:endParaRPr>
          </a:p>
        </p:txBody>
      </p:sp>
      <p:pic>
        <p:nvPicPr>
          <p:cNvPr id="5" name="Imagen 4">
            <a:extLst>
              <a:ext uri="{FF2B5EF4-FFF2-40B4-BE49-F238E27FC236}">
                <a16:creationId xmlns:a16="http://schemas.microsoft.com/office/drawing/2014/main" id="{60B5B553-748D-E1B8-27F9-18BF0EA3E6A8}"/>
              </a:ext>
            </a:extLst>
          </p:cNvPr>
          <p:cNvPicPr>
            <a:picLocks noChangeAspect="1"/>
          </p:cNvPicPr>
          <p:nvPr/>
        </p:nvPicPr>
        <p:blipFill>
          <a:blip r:embed="rId2"/>
          <a:stretch>
            <a:fillRect/>
          </a:stretch>
        </p:blipFill>
        <p:spPr>
          <a:xfrm>
            <a:off x="4602645" y="431117"/>
            <a:ext cx="6968859" cy="1771125"/>
          </a:xfrm>
          <a:prstGeom prst="rect">
            <a:avLst/>
          </a:prstGeom>
        </p:spPr>
      </p:pic>
      <p:pic>
        <p:nvPicPr>
          <p:cNvPr id="7" name="Imagen 6">
            <a:extLst>
              <a:ext uri="{FF2B5EF4-FFF2-40B4-BE49-F238E27FC236}">
                <a16:creationId xmlns:a16="http://schemas.microsoft.com/office/drawing/2014/main" id="{818D3FCB-3229-366E-96F6-58D6F374E2AC}"/>
              </a:ext>
            </a:extLst>
          </p:cNvPr>
          <p:cNvPicPr>
            <a:picLocks noChangeAspect="1"/>
          </p:cNvPicPr>
          <p:nvPr/>
        </p:nvPicPr>
        <p:blipFill>
          <a:blip r:embed="rId3"/>
          <a:stretch>
            <a:fillRect/>
          </a:stretch>
        </p:blipFill>
        <p:spPr>
          <a:xfrm>
            <a:off x="7075705" y="2508993"/>
            <a:ext cx="4864114" cy="1189688"/>
          </a:xfrm>
          <a:prstGeom prst="rect">
            <a:avLst/>
          </a:prstGeom>
        </p:spPr>
      </p:pic>
      <p:pic>
        <p:nvPicPr>
          <p:cNvPr id="4" name="Imagen 3">
            <a:extLst>
              <a:ext uri="{FF2B5EF4-FFF2-40B4-BE49-F238E27FC236}">
                <a16:creationId xmlns:a16="http://schemas.microsoft.com/office/drawing/2014/main" id="{62543CEC-F7DA-B985-24F3-78B3132631BF}"/>
              </a:ext>
            </a:extLst>
          </p:cNvPr>
          <p:cNvPicPr>
            <a:picLocks noChangeAspect="1"/>
          </p:cNvPicPr>
          <p:nvPr/>
        </p:nvPicPr>
        <p:blipFill>
          <a:blip r:embed="rId4"/>
          <a:stretch>
            <a:fillRect/>
          </a:stretch>
        </p:blipFill>
        <p:spPr>
          <a:xfrm>
            <a:off x="4037030" y="5643191"/>
            <a:ext cx="5470732" cy="562832"/>
          </a:xfrm>
          <a:prstGeom prst="rect">
            <a:avLst/>
          </a:prstGeom>
        </p:spPr>
      </p:pic>
    </p:spTree>
    <p:extLst>
      <p:ext uri="{BB962C8B-B14F-4D97-AF65-F5344CB8AC3E}">
        <p14:creationId xmlns:p14="http://schemas.microsoft.com/office/powerpoint/2010/main" val="17943380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7C2849D-5894-10D3-2AFC-CBC089F1F77F}"/>
              </a:ext>
            </a:extLst>
          </p:cNvPr>
          <p:cNvSpPr>
            <a:spLocks noGrp="1"/>
          </p:cNvSpPr>
          <p:nvPr>
            <p:ph idx="1"/>
          </p:nvPr>
        </p:nvSpPr>
        <p:spPr>
          <a:xfrm>
            <a:off x="40895" y="313379"/>
            <a:ext cx="10767718" cy="6231241"/>
          </a:xfrm>
        </p:spPr>
        <p:txBody>
          <a:bodyPr>
            <a:normAutofit/>
          </a:bodyPr>
          <a:lstStyle/>
          <a:p>
            <a:r>
              <a:rPr lang="es-MX" dirty="0">
                <a:solidFill>
                  <a:schemeClr val="accent5">
                    <a:lumMod val="75000"/>
                  </a:schemeClr>
                </a:solidFill>
              </a:rPr>
              <a:t>=IFS()  -   SI.CONJUNTO(</a:t>
            </a:r>
            <a:r>
              <a:rPr lang="es-MX" dirty="0"/>
              <a:t>condición1, valor_si_verdadero1, condición2, valor_si_verdadero2, …</a:t>
            </a:r>
            <a:r>
              <a:rPr lang="es-MX" dirty="0">
                <a:solidFill>
                  <a:schemeClr val="accent5">
                    <a:lumMod val="75000"/>
                  </a:schemeClr>
                </a:solidFill>
              </a:rPr>
              <a:t>)</a:t>
            </a:r>
          </a:p>
          <a:p>
            <a:endParaRPr lang="es-MX" dirty="0">
              <a:solidFill>
                <a:schemeClr val="accent5">
                  <a:lumMod val="75000"/>
                </a:schemeClr>
              </a:solidFill>
            </a:endParaRPr>
          </a:p>
          <a:p>
            <a:endParaRPr lang="es-MX" dirty="0">
              <a:solidFill>
                <a:schemeClr val="accent5">
                  <a:lumMod val="75000"/>
                </a:schemeClr>
              </a:solidFill>
            </a:endParaRPr>
          </a:p>
          <a:p>
            <a:r>
              <a:rPr lang="es-MX" dirty="0">
                <a:solidFill>
                  <a:schemeClr val="accent5">
                    <a:lumMod val="75000"/>
                  </a:schemeClr>
                </a:solidFill>
              </a:rPr>
              <a:t>VLOOKUP()  -  BUSCARV(</a:t>
            </a:r>
            <a:r>
              <a:rPr lang="es-MX" dirty="0"/>
              <a:t>valor_buscado, rango_tabla, número_columna, [ordenado]</a:t>
            </a:r>
            <a:r>
              <a:rPr lang="es-MX" dirty="0">
                <a:solidFill>
                  <a:schemeClr val="accent5">
                    <a:lumMod val="75000"/>
                  </a:schemeClr>
                </a:solidFill>
              </a:rPr>
              <a:t>)</a:t>
            </a:r>
          </a:p>
          <a:p>
            <a:endParaRPr lang="es-MX" dirty="0">
              <a:solidFill>
                <a:schemeClr val="accent5">
                  <a:lumMod val="75000"/>
                </a:schemeClr>
              </a:solidFill>
            </a:endParaRPr>
          </a:p>
          <a:p>
            <a:r>
              <a:rPr lang="es-MX" dirty="0">
                <a:solidFill>
                  <a:schemeClr val="accent5">
                    <a:lumMod val="75000"/>
                  </a:schemeClr>
                </a:solidFill>
              </a:rPr>
              <a:t>INDEX  -  </a:t>
            </a:r>
            <a:r>
              <a:rPr lang="pt-BR" dirty="0">
                <a:solidFill>
                  <a:schemeClr val="accent5">
                    <a:lumMod val="75000"/>
                  </a:schemeClr>
                </a:solidFill>
              </a:rPr>
              <a:t>INDICE</a:t>
            </a:r>
            <a:r>
              <a:rPr lang="pt-BR" dirty="0"/>
              <a:t>(rango, </a:t>
            </a:r>
            <a:r>
              <a:rPr lang="pt-BR" dirty="0" err="1"/>
              <a:t>número_fila</a:t>
            </a:r>
            <a:r>
              <a:rPr lang="pt-BR" dirty="0"/>
              <a:t>, [</a:t>
            </a:r>
            <a:r>
              <a:rPr lang="pt-BR" dirty="0" err="1"/>
              <a:t>número_columna</a:t>
            </a:r>
            <a:r>
              <a:rPr lang="pt-BR" dirty="0"/>
              <a:t>])</a:t>
            </a:r>
            <a:endParaRPr lang="es-MX" dirty="0">
              <a:solidFill>
                <a:schemeClr val="accent5">
                  <a:lumMod val="75000"/>
                </a:schemeClr>
              </a:solidFill>
            </a:endParaRPr>
          </a:p>
          <a:p>
            <a:endParaRPr lang="es-MX" dirty="0">
              <a:solidFill>
                <a:schemeClr val="accent5">
                  <a:lumMod val="75000"/>
                </a:schemeClr>
              </a:solidFill>
            </a:endParaRPr>
          </a:p>
          <a:p>
            <a:r>
              <a:rPr lang="es-MX" dirty="0">
                <a:solidFill>
                  <a:schemeClr val="accent5">
                    <a:lumMod val="75000"/>
                  </a:schemeClr>
                </a:solidFill>
              </a:rPr>
              <a:t> MATCH  -  COINCIDIR</a:t>
            </a:r>
            <a:r>
              <a:rPr lang="es-MX" dirty="0"/>
              <a:t>(</a:t>
            </a:r>
            <a:r>
              <a:rPr lang="es-MX" dirty="0" err="1"/>
              <a:t>valor_buscado</a:t>
            </a:r>
            <a:r>
              <a:rPr lang="es-MX" dirty="0"/>
              <a:t>, </a:t>
            </a:r>
            <a:r>
              <a:rPr lang="es-MX" dirty="0" err="1"/>
              <a:t>rango_busqueda</a:t>
            </a:r>
            <a:r>
              <a:rPr lang="es-MX" dirty="0"/>
              <a:t>, </a:t>
            </a:r>
            <a:r>
              <a:rPr lang="es-MX" dirty="0" err="1"/>
              <a:t>tipo_coincidencia</a:t>
            </a:r>
            <a:r>
              <a:rPr lang="es-MX" dirty="0"/>
              <a:t>)</a:t>
            </a:r>
            <a:endParaRPr lang="es-MX" dirty="0">
              <a:solidFill>
                <a:schemeClr val="accent5">
                  <a:lumMod val="75000"/>
                </a:schemeClr>
              </a:solidFill>
            </a:endParaRPr>
          </a:p>
          <a:p>
            <a:endParaRPr lang="es-MX" dirty="0">
              <a:solidFill>
                <a:schemeClr val="accent5">
                  <a:lumMod val="75000"/>
                </a:schemeClr>
              </a:solidFill>
            </a:endParaRPr>
          </a:p>
        </p:txBody>
      </p:sp>
      <p:pic>
        <p:nvPicPr>
          <p:cNvPr id="5" name="Imagen 4">
            <a:extLst>
              <a:ext uri="{FF2B5EF4-FFF2-40B4-BE49-F238E27FC236}">
                <a16:creationId xmlns:a16="http://schemas.microsoft.com/office/drawing/2014/main" id="{30F4AD97-9102-CCBE-A6CE-05876F5A9E20}"/>
              </a:ext>
            </a:extLst>
          </p:cNvPr>
          <p:cNvPicPr>
            <a:picLocks noChangeAspect="1"/>
          </p:cNvPicPr>
          <p:nvPr/>
        </p:nvPicPr>
        <p:blipFill>
          <a:blip r:embed="rId2"/>
          <a:srcRect l="1695" t="13661" r="3100" b="8985"/>
          <a:stretch/>
        </p:blipFill>
        <p:spPr>
          <a:xfrm>
            <a:off x="2614232" y="1317770"/>
            <a:ext cx="9275800" cy="421542"/>
          </a:xfrm>
          <a:prstGeom prst="rect">
            <a:avLst/>
          </a:prstGeom>
        </p:spPr>
      </p:pic>
      <p:pic>
        <p:nvPicPr>
          <p:cNvPr id="7" name="Imagen 6">
            <a:extLst>
              <a:ext uri="{FF2B5EF4-FFF2-40B4-BE49-F238E27FC236}">
                <a16:creationId xmlns:a16="http://schemas.microsoft.com/office/drawing/2014/main" id="{4DC65928-3E4E-57AD-A165-4CE9A01C7690}"/>
              </a:ext>
            </a:extLst>
          </p:cNvPr>
          <p:cNvPicPr>
            <a:picLocks noChangeAspect="1"/>
          </p:cNvPicPr>
          <p:nvPr/>
        </p:nvPicPr>
        <p:blipFill>
          <a:blip r:embed="rId3"/>
          <a:stretch>
            <a:fillRect/>
          </a:stretch>
        </p:blipFill>
        <p:spPr>
          <a:xfrm>
            <a:off x="6796973" y="2738455"/>
            <a:ext cx="5093059" cy="555607"/>
          </a:xfrm>
          <a:prstGeom prst="rect">
            <a:avLst/>
          </a:prstGeom>
        </p:spPr>
      </p:pic>
      <p:pic>
        <p:nvPicPr>
          <p:cNvPr id="9" name="Imagen 8">
            <a:extLst>
              <a:ext uri="{FF2B5EF4-FFF2-40B4-BE49-F238E27FC236}">
                <a16:creationId xmlns:a16="http://schemas.microsoft.com/office/drawing/2014/main" id="{1F29399E-DA0B-2EB8-6DE1-C9D076C2B833}"/>
              </a:ext>
            </a:extLst>
          </p:cNvPr>
          <p:cNvPicPr>
            <a:picLocks noChangeAspect="1"/>
          </p:cNvPicPr>
          <p:nvPr/>
        </p:nvPicPr>
        <p:blipFill>
          <a:blip r:embed="rId4"/>
          <a:stretch>
            <a:fillRect/>
          </a:stretch>
        </p:blipFill>
        <p:spPr>
          <a:xfrm>
            <a:off x="8883184" y="3787812"/>
            <a:ext cx="2907671" cy="555606"/>
          </a:xfrm>
          <a:prstGeom prst="rect">
            <a:avLst/>
          </a:prstGeom>
        </p:spPr>
      </p:pic>
      <p:pic>
        <p:nvPicPr>
          <p:cNvPr id="8" name="Imagen 7">
            <a:extLst>
              <a:ext uri="{FF2B5EF4-FFF2-40B4-BE49-F238E27FC236}">
                <a16:creationId xmlns:a16="http://schemas.microsoft.com/office/drawing/2014/main" id="{46F7FD80-6070-B043-56DD-5728A2427CD4}"/>
              </a:ext>
            </a:extLst>
          </p:cNvPr>
          <p:cNvPicPr>
            <a:picLocks noChangeAspect="1"/>
          </p:cNvPicPr>
          <p:nvPr/>
        </p:nvPicPr>
        <p:blipFill>
          <a:blip r:embed="rId5"/>
          <a:stretch>
            <a:fillRect/>
          </a:stretch>
        </p:blipFill>
        <p:spPr>
          <a:xfrm>
            <a:off x="8133191" y="5205329"/>
            <a:ext cx="3756841" cy="455927"/>
          </a:xfrm>
          <a:prstGeom prst="rect">
            <a:avLst/>
          </a:prstGeom>
        </p:spPr>
      </p:pic>
      <p:pic>
        <p:nvPicPr>
          <p:cNvPr id="11" name="Imagen 10">
            <a:extLst>
              <a:ext uri="{FF2B5EF4-FFF2-40B4-BE49-F238E27FC236}">
                <a16:creationId xmlns:a16="http://schemas.microsoft.com/office/drawing/2014/main" id="{CE2CF485-23E7-7A80-7CDC-CCF1CBBFB4A6}"/>
              </a:ext>
            </a:extLst>
          </p:cNvPr>
          <p:cNvPicPr>
            <a:picLocks noChangeAspect="1"/>
          </p:cNvPicPr>
          <p:nvPr/>
        </p:nvPicPr>
        <p:blipFill>
          <a:blip r:embed="rId6">
            <a:alphaModFix amt="50000"/>
            <a:extLst>
              <a:ext uri="{BEBA8EAE-BF5A-486C-A8C5-ECC9F3942E4B}">
                <a14:imgProps xmlns:a14="http://schemas.microsoft.com/office/drawing/2010/main">
                  <a14:imgLayer r:embed="rId7">
                    <a14:imgEffect>
                      <a14:artisticPhotocopy/>
                    </a14:imgEffect>
                  </a14:imgLayer>
                </a14:imgProps>
              </a:ext>
            </a:extLst>
          </a:blip>
          <a:stretch>
            <a:fillRect/>
          </a:stretch>
        </p:blipFill>
        <p:spPr>
          <a:xfrm>
            <a:off x="2614232" y="6198932"/>
            <a:ext cx="6147470" cy="421541"/>
          </a:xfrm>
          <a:prstGeom prst="rect">
            <a:avLst/>
          </a:prstGeom>
        </p:spPr>
      </p:pic>
      <p:sp>
        <p:nvSpPr>
          <p:cNvPr id="12" name="CuadroTexto 11">
            <a:extLst>
              <a:ext uri="{FF2B5EF4-FFF2-40B4-BE49-F238E27FC236}">
                <a16:creationId xmlns:a16="http://schemas.microsoft.com/office/drawing/2014/main" id="{5C7E9F6B-F91D-AEC7-6A54-6FA31685A301}"/>
              </a:ext>
            </a:extLst>
          </p:cNvPr>
          <p:cNvSpPr txBox="1"/>
          <p:nvPr/>
        </p:nvSpPr>
        <p:spPr>
          <a:xfrm>
            <a:off x="7252132" y="846916"/>
            <a:ext cx="2259106" cy="369332"/>
          </a:xfrm>
          <a:prstGeom prst="rect">
            <a:avLst/>
          </a:prstGeom>
          <a:noFill/>
        </p:spPr>
        <p:txBody>
          <a:bodyPr wrap="square" rtlCol="0">
            <a:spAutoFit/>
          </a:bodyPr>
          <a:lstStyle/>
          <a:p>
            <a:r>
              <a:rPr lang="es-MX" dirty="0"/>
              <a:t>Devuelve valor</a:t>
            </a:r>
          </a:p>
        </p:txBody>
      </p:sp>
      <p:sp>
        <p:nvSpPr>
          <p:cNvPr id="13" name="CuadroTexto 12">
            <a:extLst>
              <a:ext uri="{FF2B5EF4-FFF2-40B4-BE49-F238E27FC236}">
                <a16:creationId xmlns:a16="http://schemas.microsoft.com/office/drawing/2014/main" id="{42A4386F-5B3B-59EF-00BA-A58FE7CB52CC}"/>
              </a:ext>
            </a:extLst>
          </p:cNvPr>
          <p:cNvSpPr txBox="1"/>
          <p:nvPr/>
        </p:nvSpPr>
        <p:spPr>
          <a:xfrm>
            <a:off x="4786322" y="2616928"/>
            <a:ext cx="2259106" cy="369332"/>
          </a:xfrm>
          <a:prstGeom prst="rect">
            <a:avLst/>
          </a:prstGeom>
          <a:noFill/>
        </p:spPr>
        <p:txBody>
          <a:bodyPr wrap="square" rtlCol="0">
            <a:spAutoFit/>
          </a:bodyPr>
          <a:lstStyle/>
          <a:p>
            <a:r>
              <a:rPr lang="es-MX" dirty="0"/>
              <a:t>Devuelve valor</a:t>
            </a:r>
          </a:p>
        </p:txBody>
      </p:sp>
      <p:sp>
        <p:nvSpPr>
          <p:cNvPr id="14" name="CuadroTexto 13">
            <a:extLst>
              <a:ext uri="{FF2B5EF4-FFF2-40B4-BE49-F238E27FC236}">
                <a16:creationId xmlns:a16="http://schemas.microsoft.com/office/drawing/2014/main" id="{845377A9-1C16-8E88-B735-61062DB6FD06}"/>
              </a:ext>
            </a:extLst>
          </p:cNvPr>
          <p:cNvSpPr txBox="1"/>
          <p:nvPr/>
        </p:nvSpPr>
        <p:spPr>
          <a:xfrm>
            <a:off x="4786322" y="3985320"/>
            <a:ext cx="2259106" cy="369332"/>
          </a:xfrm>
          <a:prstGeom prst="rect">
            <a:avLst/>
          </a:prstGeom>
          <a:noFill/>
        </p:spPr>
        <p:txBody>
          <a:bodyPr wrap="square" rtlCol="0">
            <a:spAutoFit/>
          </a:bodyPr>
          <a:lstStyle/>
          <a:p>
            <a:r>
              <a:rPr lang="es-MX" dirty="0"/>
              <a:t>Devuelve valor</a:t>
            </a:r>
          </a:p>
        </p:txBody>
      </p:sp>
      <p:sp>
        <p:nvSpPr>
          <p:cNvPr id="15" name="CuadroTexto 14">
            <a:extLst>
              <a:ext uri="{FF2B5EF4-FFF2-40B4-BE49-F238E27FC236}">
                <a16:creationId xmlns:a16="http://schemas.microsoft.com/office/drawing/2014/main" id="{DAF97F71-7412-00C2-ABE4-37D01929FC10}"/>
              </a:ext>
            </a:extLst>
          </p:cNvPr>
          <p:cNvSpPr txBox="1"/>
          <p:nvPr/>
        </p:nvSpPr>
        <p:spPr>
          <a:xfrm>
            <a:off x="4295201" y="4975057"/>
            <a:ext cx="2259106" cy="369332"/>
          </a:xfrm>
          <a:prstGeom prst="rect">
            <a:avLst/>
          </a:prstGeom>
          <a:noFill/>
        </p:spPr>
        <p:txBody>
          <a:bodyPr wrap="square" rtlCol="0">
            <a:spAutoFit/>
          </a:bodyPr>
          <a:lstStyle/>
          <a:p>
            <a:r>
              <a:rPr lang="es-MX" dirty="0"/>
              <a:t>Devuelve posición</a:t>
            </a:r>
          </a:p>
        </p:txBody>
      </p:sp>
    </p:spTree>
    <p:extLst>
      <p:ext uri="{BB962C8B-B14F-4D97-AF65-F5344CB8AC3E}">
        <p14:creationId xmlns:p14="http://schemas.microsoft.com/office/powerpoint/2010/main" val="21737140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FCB12EC-E82B-2426-4612-020F59431758}"/>
              </a:ext>
            </a:extLst>
          </p:cNvPr>
          <p:cNvSpPr>
            <a:spLocks noGrp="1"/>
          </p:cNvSpPr>
          <p:nvPr>
            <p:ph idx="1"/>
          </p:nvPr>
        </p:nvSpPr>
        <p:spPr>
          <a:xfrm>
            <a:off x="461682" y="709518"/>
            <a:ext cx="11268635" cy="4723093"/>
          </a:xfrm>
        </p:spPr>
        <p:txBody>
          <a:bodyPr>
            <a:normAutofit/>
          </a:bodyPr>
          <a:lstStyle/>
          <a:p>
            <a:pPr marL="0" indent="0" algn="just">
              <a:buNone/>
            </a:pPr>
            <a:r>
              <a:rPr lang="es-MX" sz="2000" b="0" i="0" dirty="0">
                <a:solidFill>
                  <a:srgbClr val="252525"/>
                </a:solidFill>
                <a:effectLst/>
                <a:latin typeface="Roboto" panose="02000000000000000000" pitchFamily="2" charset="0"/>
              </a:rPr>
              <a:t>La función SI (IF) le permite realizar una comparación lógica entre un valor y lo que espera probando una condición y devolviendo un resultado si esa condición es Verdadera o Falso.</a:t>
            </a:r>
          </a:p>
          <a:p>
            <a:pPr algn="just"/>
            <a:endParaRPr lang="es-MX" sz="2000" dirty="0">
              <a:solidFill>
                <a:srgbClr val="252525"/>
              </a:solidFill>
              <a:latin typeface="Roboto" panose="02000000000000000000" pitchFamily="2" charset="0"/>
            </a:endParaRPr>
          </a:p>
          <a:p>
            <a:pPr algn="l">
              <a:buFont typeface="Arial" panose="020B0604020202020204" pitchFamily="34" charset="0"/>
              <a:buChar char="•"/>
            </a:pPr>
            <a:r>
              <a:rPr lang="es-MX" sz="2000" dirty="0">
                <a:solidFill>
                  <a:srgbClr val="252525"/>
                </a:solidFill>
                <a:latin typeface="Roboto" panose="02000000000000000000" pitchFamily="2" charset="0"/>
              </a:rPr>
              <a:t> </a:t>
            </a:r>
            <a:r>
              <a:rPr lang="en-US" sz="2000" b="1" i="0" dirty="0">
                <a:solidFill>
                  <a:srgbClr val="1E1E1E"/>
                </a:solidFill>
                <a:effectLst/>
                <a:latin typeface="Segoe UI" panose="020B0502040204020203" pitchFamily="34" charset="0"/>
              </a:rPr>
              <a:t>AND</a:t>
            </a:r>
            <a:r>
              <a:rPr lang="en-US" sz="2000" b="0" i="0" dirty="0">
                <a:solidFill>
                  <a:srgbClr val="1E1E1E"/>
                </a:solidFill>
                <a:effectLst/>
                <a:latin typeface="Segoe UI" panose="020B0502040204020203" pitchFamily="34" charset="0"/>
              </a:rPr>
              <a:t> – =IF(AND(Something is True, Something else is True), Value if True, Value if False)</a:t>
            </a:r>
          </a:p>
          <a:p>
            <a:pPr marL="0" indent="0" algn="l">
              <a:buNone/>
            </a:pPr>
            <a:endParaRPr lang="en-US" sz="2000" dirty="0">
              <a:solidFill>
                <a:srgbClr val="1E1E1E"/>
              </a:solidFill>
              <a:latin typeface="Segoe UI" panose="020B0502040204020203" pitchFamily="34" charset="0"/>
            </a:endParaRPr>
          </a:p>
          <a:p>
            <a:pPr marL="0" indent="0" algn="l">
              <a:buNone/>
            </a:pPr>
            <a:endParaRPr lang="en-US" sz="2000" b="0" i="0" dirty="0">
              <a:solidFill>
                <a:srgbClr val="1E1E1E"/>
              </a:solidFill>
              <a:effectLst/>
              <a:latin typeface="Segoe UI" panose="020B0502040204020203" pitchFamily="34" charset="0"/>
            </a:endParaRPr>
          </a:p>
          <a:p>
            <a:pPr marL="0" indent="0" algn="l">
              <a:buNone/>
            </a:pPr>
            <a:endParaRPr lang="en-US" sz="2000" b="0" i="0" dirty="0">
              <a:solidFill>
                <a:srgbClr val="1E1E1E"/>
              </a:solidFill>
              <a:effectLst/>
              <a:latin typeface="Segoe UI" panose="020B0502040204020203" pitchFamily="34" charset="0"/>
            </a:endParaRPr>
          </a:p>
          <a:p>
            <a:pPr algn="l">
              <a:buFont typeface="Arial" panose="020B0604020202020204" pitchFamily="34" charset="0"/>
              <a:buChar char="•"/>
            </a:pPr>
            <a:r>
              <a:rPr lang="en-US" sz="2000" b="1" i="0" dirty="0">
                <a:solidFill>
                  <a:srgbClr val="1E1E1E"/>
                </a:solidFill>
                <a:effectLst/>
                <a:latin typeface="Segoe UI" panose="020B0502040204020203" pitchFamily="34" charset="0"/>
              </a:rPr>
              <a:t>OR</a:t>
            </a:r>
            <a:r>
              <a:rPr lang="en-US" sz="2000" b="0" i="0" dirty="0">
                <a:solidFill>
                  <a:srgbClr val="1E1E1E"/>
                </a:solidFill>
                <a:effectLst/>
                <a:latin typeface="Segoe UI" panose="020B0502040204020203" pitchFamily="34" charset="0"/>
              </a:rPr>
              <a:t> – =IF(OR(Something is True, Something else is True), Value if True, Value if False)</a:t>
            </a:r>
          </a:p>
          <a:p>
            <a:pPr algn="l">
              <a:buFont typeface="Arial" panose="020B0604020202020204" pitchFamily="34" charset="0"/>
              <a:buChar char="•"/>
            </a:pPr>
            <a:endParaRPr lang="en-US" sz="2000" dirty="0">
              <a:solidFill>
                <a:srgbClr val="1E1E1E"/>
              </a:solidFill>
              <a:latin typeface="Segoe UI" panose="020B0502040204020203" pitchFamily="34" charset="0"/>
            </a:endParaRPr>
          </a:p>
          <a:p>
            <a:pPr marL="0" indent="0" algn="l">
              <a:buNone/>
            </a:pPr>
            <a:endParaRPr lang="en-US" sz="2000" b="0" i="0" dirty="0">
              <a:solidFill>
                <a:srgbClr val="1E1E1E"/>
              </a:solidFill>
              <a:effectLst/>
              <a:latin typeface="Segoe UI" panose="020B0502040204020203" pitchFamily="34" charset="0"/>
            </a:endParaRPr>
          </a:p>
          <a:p>
            <a:pPr marL="0" indent="0" algn="l">
              <a:buNone/>
            </a:pPr>
            <a:endParaRPr lang="en-US" sz="2000" b="0" i="0" dirty="0">
              <a:solidFill>
                <a:srgbClr val="1E1E1E"/>
              </a:solidFill>
              <a:effectLst/>
              <a:latin typeface="Segoe UI" panose="020B0502040204020203" pitchFamily="34" charset="0"/>
            </a:endParaRPr>
          </a:p>
          <a:p>
            <a:pPr algn="l">
              <a:buFont typeface="Arial" panose="020B0604020202020204" pitchFamily="34" charset="0"/>
              <a:buChar char="•"/>
            </a:pPr>
            <a:r>
              <a:rPr lang="en-US" sz="2000" b="1" i="0" dirty="0">
                <a:solidFill>
                  <a:srgbClr val="1E1E1E"/>
                </a:solidFill>
                <a:effectLst/>
                <a:latin typeface="Segoe UI" panose="020B0502040204020203" pitchFamily="34" charset="0"/>
              </a:rPr>
              <a:t>NOT</a:t>
            </a:r>
            <a:r>
              <a:rPr lang="en-US" sz="2000" b="0" i="0" dirty="0">
                <a:solidFill>
                  <a:srgbClr val="1E1E1E"/>
                </a:solidFill>
                <a:effectLst/>
                <a:latin typeface="Segoe UI" panose="020B0502040204020203" pitchFamily="34" charset="0"/>
              </a:rPr>
              <a:t> – =IF(NOT(Something is True), Value if True, Value if False)</a:t>
            </a:r>
          </a:p>
          <a:p>
            <a:pPr algn="just"/>
            <a:endParaRPr lang="es-MX" sz="2000" dirty="0"/>
          </a:p>
        </p:txBody>
      </p:sp>
      <p:pic>
        <p:nvPicPr>
          <p:cNvPr id="5" name="Imagen 4">
            <a:extLst>
              <a:ext uri="{FF2B5EF4-FFF2-40B4-BE49-F238E27FC236}">
                <a16:creationId xmlns:a16="http://schemas.microsoft.com/office/drawing/2014/main" id="{20A1B700-3007-E0FE-C851-B9BB5A44CA01}"/>
              </a:ext>
            </a:extLst>
          </p:cNvPr>
          <p:cNvPicPr>
            <a:picLocks noChangeAspect="1"/>
          </p:cNvPicPr>
          <p:nvPr/>
        </p:nvPicPr>
        <p:blipFill>
          <a:blip r:embed="rId2"/>
          <a:stretch>
            <a:fillRect/>
          </a:stretch>
        </p:blipFill>
        <p:spPr>
          <a:xfrm>
            <a:off x="3009983" y="2162157"/>
            <a:ext cx="4968347" cy="437889"/>
          </a:xfrm>
          <a:prstGeom prst="rect">
            <a:avLst/>
          </a:prstGeom>
        </p:spPr>
      </p:pic>
      <p:pic>
        <p:nvPicPr>
          <p:cNvPr id="9" name="Imagen 8">
            <a:extLst>
              <a:ext uri="{FF2B5EF4-FFF2-40B4-BE49-F238E27FC236}">
                <a16:creationId xmlns:a16="http://schemas.microsoft.com/office/drawing/2014/main" id="{0E2BACA2-9924-E07D-EF5E-1E0EC6BBA479}"/>
              </a:ext>
            </a:extLst>
          </p:cNvPr>
          <p:cNvPicPr>
            <a:picLocks noChangeAspect="1"/>
          </p:cNvPicPr>
          <p:nvPr/>
        </p:nvPicPr>
        <p:blipFill>
          <a:blip r:embed="rId3"/>
          <a:stretch>
            <a:fillRect/>
          </a:stretch>
        </p:blipFill>
        <p:spPr>
          <a:xfrm>
            <a:off x="3567506" y="5505323"/>
            <a:ext cx="4410824" cy="447975"/>
          </a:xfrm>
          <a:prstGeom prst="rect">
            <a:avLst/>
          </a:prstGeom>
        </p:spPr>
      </p:pic>
      <p:pic>
        <p:nvPicPr>
          <p:cNvPr id="11" name="Imagen 10">
            <a:extLst>
              <a:ext uri="{FF2B5EF4-FFF2-40B4-BE49-F238E27FC236}">
                <a16:creationId xmlns:a16="http://schemas.microsoft.com/office/drawing/2014/main" id="{FDFFC637-F5D1-55B6-DEFD-AFA577FF6117}"/>
              </a:ext>
            </a:extLst>
          </p:cNvPr>
          <p:cNvPicPr>
            <a:picLocks noChangeAspect="1"/>
          </p:cNvPicPr>
          <p:nvPr/>
        </p:nvPicPr>
        <p:blipFill>
          <a:blip r:embed="rId4"/>
          <a:stretch>
            <a:fillRect/>
          </a:stretch>
        </p:blipFill>
        <p:spPr>
          <a:xfrm>
            <a:off x="3009983" y="3833740"/>
            <a:ext cx="5167095" cy="437889"/>
          </a:xfrm>
          <a:prstGeom prst="rect">
            <a:avLst/>
          </a:prstGeom>
        </p:spPr>
      </p:pic>
    </p:spTree>
    <p:extLst>
      <p:ext uri="{BB962C8B-B14F-4D97-AF65-F5344CB8AC3E}">
        <p14:creationId xmlns:p14="http://schemas.microsoft.com/office/powerpoint/2010/main" val="42756494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9A0E4CC9-D704-E915-4795-69AB20B01AF5}"/>
              </a:ext>
            </a:extLst>
          </p:cNvPr>
          <p:cNvPicPr>
            <a:picLocks noChangeAspect="1"/>
          </p:cNvPicPr>
          <p:nvPr/>
        </p:nvPicPr>
        <p:blipFill>
          <a:blip r:embed="rId2"/>
          <a:stretch>
            <a:fillRect/>
          </a:stretch>
        </p:blipFill>
        <p:spPr>
          <a:xfrm>
            <a:off x="791811" y="1132439"/>
            <a:ext cx="4855954" cy="1304120"/>
          </a:xfrm>
          <a:prstGeom prst="rect">
            <a:avLst/>
          </a:prstGeom>
        </p:spPr>
      </p:pic>
      <p:pic>
        <p:nvPicPr>
          <p:cNvPr id="5" name="Imagen 4">
            <a:extLst>
              <a:ext uri="{FF2B5EF4-FFF2-40B4-BE49-F238E27FC236}">
                <a16:creationId xmlns:a16="http://schemas.microsoft.com/office/drawing/2014/main" id="{B1CDE68D-99CB-F77B-4C50-9C7727F39CAC}"/>
              </a:ext>
            </a:extLst>
          </p:cNvPr>
          <p:cNvPicPr>
            <a:picLocks noChangeAspect="1"/>
          </p:cNvPicPr>
          <p:nvPr/>
        </p:nvPicPr>
        <p:blipFill>
          <a:blip r:embed="rId3"/>
          <a:stretch>
            <a:fillRect/>
          </a:stretch>
        </p:blipFill>
        <p:spPr>
          <a:xfrm>
            <a:off x="791811" y="2995146"/>
            <a:ext cx="4761246" cy="289235"/>
          </a:xfrm>
          <a:prstGeom prst="rect">
            <a:avLst/>
          </a:prstGeom>
        </p:spPr>
      </p:pic>
      <p:pic>
        <p:nvPicPr>
          <p:cNvPr id="7" name="Imagen 6">
            <a:extLst>
              <a:ext uri="{FF2B5EF4-FFF2-40B4-BE49-F238E27FC236}">
                <a16:creationId xmlns:a16="http://schemas.microsoft.com/office/drawing/2014/main" id="{22D67390-3288-2F6E-1A1B-7E9745C3E5AF}"/>
              </a:ext>
            </a:extLst>
          </p:cNvPr>
          <p:cNvPicPr>
            <a:picLocks noChangeAspect="1"/>
          </p:cNvPicPr>
          <p:nvPr/>
        </p:nvPicPr>
        <p:blipFill>
          <a:blip r:embed="rId4"/>
          <a:stretch>
            <a:fillRect/>
          </a:stretch>
        </p:blipFill>
        <p:spPr>
          <a:xfrm>
            <a:off x="7232663" y="3284381"/>
            <a:ext cx="2610294" cy="752661"/>
          </a:xfrm>
          <a:prstGeom prst="rect">
            <a:avLst/>
          </a:prstGeom>
        </p:spPr>
      </p:pic>
      <p:pic>
        <p:nvPicPr>
          <p:cNvPr id="9" name="Imagen 8">
            <a:extLst>
              <a:ext uri="{FF2B5EF4-FFF2-40B4-BE49-F238E27FC236}">
                <a16:creationId xmlns:a16="http://schemas.microsoft.com/office/drawing/2014/main" id="{1F946224-0473-1481-E97B-BA515E48AB7E}"/>
              </a:ext>
            </a:extLst>
          </p:cNvPr>
          <p:cNvPicPr>
            <a:picLocks noChangeAspect="1"/>
          </p:cNvPicPr>
          <p:nvPr/>
        </p:nvPicPr>
        <p:blipFill>
          <a:blip r:embed="rId5"/>
          <a:stretch>
            <a:fillRect/>
          </a:stretch>
        </p:blipFill>
        <p:spPr>
          <a:xfrm>
            <a:off x="6096000" y="4697172"/>
            <a:ext cx="5404345" cy="530333"/>
          </a:xfrm>
          <a:prstGeom prst="rect">
            <a:avLst/>
          </a:prstGeom>
        </p:spPr>
      </p:pic>
    </p:spTree>
    <p:extLst>
      <p:ext uri="{BB962C8B-B14F-4D97-AF65-F5344CB8AC3E}">
        <p14:creationId xmlns:p14="http://schemas.microsoft.com/office/powerpoint/2010/main" val="39482389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7C2BDBE-55EF-ECC4-0B44-0000E3B80363}"/>
              </a:ext>
            </a:extLst>
          </p:cNvPr>
          <p:cNvPicPr>
            <a:picLocks noChangeAspect="1"/>
          </p:cNvPicPr>
          <p:nvPr/>
        </p:nvPicPr>
        <p:blipFill>
          <a:blip r:embed="rId2"/>
          <a:stretch>
            <a:fillRect/>
          </a:stretch>
        </p:blipFill>
        <p:spPr>
          <a:xfrm>
            <a:off x="471446" y="311224"/>
            <a:ext cx="6366692" cy="1846878"/>
          </a:xfrm>
          <a:prstGeom prst="rect">
            <a:avLst/>
          </a:prstGeom>
        </p:spPr>
      </p:pic>
      <p:pic>
        <p:nvPicPr>
          <p:cNvPr id="5" name="Imagen 4">
            <a:extLst>
              <a:ext uri="{FF2B5EF4-FFF2-40B4-BE49-F238E27FC236}">
                <a16:creationId xmlns:a16="http://schemas.microsoft.com/office/drawing/2014/main" id="{6C761061-37B5-9F10-B71D-86C7BBF27577}"/>
              </a:ext>
            </a:extLst>
          </p:cNvPr>
          <p:cNvPicPr>
            <a:picLocks noChangeAspect="1"/>
          </p:cNvPicPr>
          <p:nvPr/>
        </p:nvPicPr>
        <p:blipFill>
          <a:blip r:embed="rId3"/>
          <a:stretch>
            <a:fillRect/>
          </a:stretch>
        </p:blipFill>
        <p:spPr>
          <a:xfrm>
            <a:off x="275447" y="2766302"/>
            <a:ext cx="6324978" cy="2639416"/>
          </a:xfrm>
          <a:prstGeom prst="rect">
            <a:avLst/>
          </a:prstGeom>
        </p:spPr>
      </p:pic>
      <p:sp>
        <p:nvSpPr>
          <p:cNvPr id="6" name="CuadroTexto 5">
            <a:extLst>
              <a:ext uri="{FF2B5EF4-FFF2-40B4-BE49-F238E27FC236}">
                <a16:creationId xmlns:a16="http://schemas.microsoft.com/office/drawing/2014/main" id="{2BCE39C7-F7AB-A435-2694-642B3E712A5C}"/>
              </a:ext>
            </a:extLst>
          </p:cNvPr>
          <p:cNvSpPr txBox="1"/>
          <p:nvPr/>
        </p:nvSpPr>
        <p:spPr>
          <a:xfrm>
            <a:off x="8202706" y="938828"/>
            <a:ext cx="3281082" cy="1477328"/>
          </a:xfrm>
          <a:prstGeom prst="rect">
            <a:avLst/>
          </a:prstGeom>
          <a:noFill/>
        </p:spPr>
        <p:txBody>
          <a:bodyPr wrap="square" rtlCol="0">
            <a:spAutoFit/>
          </a:bodyPr>
          <a:lstStyle/>
          <a:p>
            <a:pPr marL="285750" indent="-285750">
              <a:buFont typeface="Arial" panose="020B0604020202020204" pitchFamily="34" charset="0"/>
              <a:buChar char="•"/>
            </a:pPr>
            <a:r>
              <a:rPr lang="es-MX" dirty="0">
                <a:solidFill>
                  <a:srgbClr val="0070C0"/>
                </a:solidFill>
              </a:rPr>
              <a:t>Importar datos</a:t>
            </a:r>
          </a:p>
          <a:p>
            <a:pPr marL="285750" indent="-285750">
              <a:buFont typeface="Arial" panose="020B0604020202020204" pitchFamily="34" charset="0"/>
              <a:buChar char="•"/>
            </a:pPr>
            <a:r>
              <a:rPr lang="es-MX" dirty="0">
                <a:solidFill>
                  <a:srgbClr val="0070C0"/>
                </a:solidFill>
              </a:rPr>
              <a:t>Insertar</a:t>
            </a:r>
          </a:p>
          <a:p>
            <a:pPr marL="285750" indent="-285750">
              <a:buFont typeface="Arial" panose="020B0604020202020204" pitchFamily="34" charset="0"/>
              <a:buChar char="•"/>
            </a:pPr>
            <a:r>
              <a:rPr lang="es-MX" dirty="0">
                <a:solidFill>
                  <a:srgbClr val="0070C0"/>
                </a:solidFill>
              </a:rPr>
              <a:t>Tabla</a:t>
            </a:r>
          </a:p>
          <a:p>
            <a:pPr marL="742950" lvl="1" indent="-285750">
              <a:buFont typeface="Arial" panose="020B0604020202020204" pitchFamily="34" charset="0"/>
              <a:buChar char="•"/>
            </a:pPr>
            <a:r>
              <a:rPr lang="es-MX" dirty="0">
                <a:solidFill>
                  <a:srgbClr val="0070C0"/>
                </a:solidFill>
              </a:rPr>
              <a:t>Tabla Dinámica</a:t>
            </a:r>
          </a:p>
          <a:p>
            <a:pPr marL="285750" indent="-285750">
              <a:buFont typeface="Arial" panose="020B0604020202020204" pitchFamily="34" charset="0"/>
              <a:buChar char="•"/>
            </a:pPr>
            <a:endParaRPr lang="es-MX" dirty="0">
              <a:solidFill>
                <a:srgbClr val="0070C0"/>
              </a:solidFill>
            </a:endParaRPr>
          </a:p>
        </p:txBody>
      </p:sp>
      <p:pic>
        <p:nvPicPr>
          <p:cNvPr id="4" name="Imagen 3">
            <a:extLst>
              <a:ext uri="{FF2B5EF4-FFF2-40B4-BE49-F238E27FC236}">
                <a16:creationId xmlns:a16="http://schemas.microsoft.com/office/drawing/2014/main" id="{431EB91F-F591-7B96-FCA7-6D450AD7439B}"/>
              </a:ext>
            </a:extLst>
          </p:cNvPr>
          <p:cNvPicPr>
            <a:picLocks noChangeAspect="1"/>
          </p:cNvPicPr>
          <p:nvPr/>
        </p:nvPicPr>
        <p:blipFill>
          <a:blip r:embed="rId4"/>
          <a:srcRect l="2096" t="34803" r="56731" b="31738"/>
          <a:stretch/>
        </p:blipFill>
        <p:spPr>
          <a:xfrm>
            <a:off x="6838138" y="4579701"/>
            <a:ext cx="5253226" cy="1652034"/>
          </a:xfrm>
          <a:prstGeom prst="rect">
            <a:avLst/>
          </a:prstGeom>
        </p:spPr>
      </p:pic>
    </p:spTree>
    <p:extLst>
      <p:ext uri="{BB962C8B-B14F-4D97-AF65-F5344CB8AC3E}">
        <p14:creationId xmlns:p14="http://schemas.microsoft.com/office/powerpoint/2010/main" val="1509467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9FEBF628-93FE-1925-36F3-8B45117899E4}"/>
              </a:ext>
            </a:extLst>
          </p:cNvPr>
          <p:cNvPicPr>
            <a:picLocks noChangeAspect="1"/>
          </p:cNvPicPr>
          <p:nvPr/>
        </p:nvPicPr>
        <p:blipFill>
          <a:blip r:embed="rId2"/>
          <a:stretch>
            <a:fillRect/>
          </a:stretch>
        </p:blipFill>
        <p:spPr>
          <a:xfrm>
            <a:off x="346856" y="642010"/>
            <a:ext cx="5098685" cy="1485900"/>
          </a:xfrm>
          <a:prstGeom prst="rect">
            <a:avLst/>
          </a:prstGeom>
        </p:spPr>
      </p:pic>
      <p:pic>
        <p:nvPicPr>
          <p:cNvPr id="7" name="Imagen 6">
            <a:extLst>
              <a:ext uri="{FF2B5EF4-FFF2-40B4-BE49-F238E27FC236}">
                <a16:creationId xmlns:a16="http://schemas.microsoft.com/office/drawing/2014/main" id="{28ADAC03-7D0B-0A5B-6C47-8C1CE5EA585A}"/>
              </a:ext>
            </a:extLst>
          </p:cNvPr>
          <p:cNvPicPr>
            <a:picLocks noChangeAspect="1"/>
          </p:cNvPicPr>
          <p:nvPr/>
        </p:nvPicPr>
        <p:blipFill>
          <a:blip r:embed="rId3"/>
          <a:stretch>
            <a:fillRect/>
          </a:stretch>
        </p:blipFill>
        <p:spPr>
          <a:xfrm>
            <a:off x="5784489" y="2526784"/>
            <a:ext cx="5993420" cy="1104900"/>
          </a:xfrm>
          <a:prstGeom prst="rect">
            <a:avLst/>
          </a:prstGeom>
        </p:spPr>
      </p:pic>
      <p:pic>
        <p:nvPicPr>
          <p:cNvPr id="9" name="Imagen 8">
            <a:extLst>
              <a:ext uri="{FF2B5EF4-FFF2-40B4-BE49-F238E27FC236}">
                <a16:creationId xmlns:a16="http://schemas.microsoft.com/office/drawing/2014/main" id="{299347C3-F7A3-F3F4-8AB6-3AA90810EB93}"/>
              </a:ext>
            </a:extLst>
          </p:cNvPr>
          <p:cNvPicPr>
            <a:picLocks noChangeAspect="1"/>
          </p:cNvPicPr>
          <p:nvPr/>
        </p:nvPicPr>
        <p:blipFill>
          <a:blip r:embed="rId4"/>
          <a:stretch>
            <a:fillRect/>
          </a:stretch>
        </p:blipFill>
        <p:spPr>
          <a:xfrm>
            <a:off x="819748" y="3572803"/>
            <a:ext cx="4152900" cy="2314575"/>
          </a:xfrm>
          <a:prstGeom prst="rect">
            <a:avLst/>
          </a:prstGeom>
        </p:spPr>
      </p:pic>
    </p:spTree>
    <p:extLst>
      <p:ext uri="{BB962C8B-B14F-4D97-AF65-F5344CB8AC3E}">
        <p14:creationId xmlns:p14="http://schemas.microsoft.com/office/powerpoint/2010/main" val="12932052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CEDD40F-C1CE-E331-0C19-04E39FA4C81E}"/>
              </a:ext>
            </a:extLst>
          </p:cNvPr>
          <p:cNvSpPr>
            <a:spLocks noGrp="1"/>
          </p:cNvSpPr>
          <p:nvPr>
            <p:ph idx="1"/>
          </p:nvPr>
        </p:nvSpPr>
        <p:spPr>
          <a:xfrm>
            <a:off x="625288" y="448888"/>
            <a:ext cx="10941424" cy="5938465"/>
          </a:xfrm>
        </p:spPr>
        <p:txBody>
          <a:bodyPr>
            <a:normAutofit lnSpcReduction="10000"/>
          </a:bodyPr>
          <a:lstStyle/>
          <a:p>
            <a:pPr marL="0" indent="0" algn="just">
              <a:buNone/>
            </a:pPr>
            <a:r>
              <a:rPr lang="es-MX" sz="2400" b="1" i="0" dirty="0">
                <a:solidFill>
                  <a:schemeClr val="accent5">
                    <a:lumMod val="75000"/>
                  </a:schemeClr>
                </a:solidFill>
                <a:effectLst/>
                <a:latin typeface="OpenSans"/>
              </a:rPr>
              <a:t>	Elementos de una tabla dinámica</a:t>
            </a:r>
          </a:p>
          <a:p>
            <a:pPr marL="0" indent="0" algn="just">
              <a:buNone/>
            </a:pPr>
            <a:r>
              <a:rPr lang="es-MX" sz="2400" dirty="0">
                <a:latin typeface="var(--cds-font-family-source-sans-pro)"/>
              </a:rPr>
              <a:t>U</a:t>
            </a:r>
            <a:r>
              <a:rPr lang="es-MX" sz="2400" b="0" i="0" dirty="0">
                <a:effectLst/>
                <a:latin typeface="var(--cds-font-family-source-sans-pro)"/>
              </a:rPr>
              <a:t>na tabla dinámica es una herramienta que se utiliza para ordenar, reorganizar, agrupar, contar, totalizar o promediar datos en las hojas de cálculo.</a:t>
            </a:r>
          </a:p>
          <a:p>
            <a:pPr marL="0" indent="0" algn="just">
              <a:buNone/>
            </a:pPr>
            <a:r>
              <a:rPr lang="es-MX" sz="2400" dirty="0">
                <a:latin typeface="Source Sans Pro" panose="020B0503030403020204" pitchFamily="34" charset="0"/>
              </a:rPr>
              <a:t>P</a:t>
            </a:r>
            <a:r>
              <a:rPr lang="es-MX" sz="2400" b="0" i="0" dirty="0">
                <a:effectLst/>
                <a:latin typeface="Source Sans Pro" panose="020B0503030403020204" pitchFamily="34" charset="0"/>
              </a:rPr>
              <a:t>osibilitan el hecho de ver los datos de varias maneras a fin de identificar las conclusiones y las tendencias. Pueden ayudarte a que rápidamente encuentres sentido a conjuntos de datos más grandes comparando la métrica, realizando cálculos y generando informes. </a:t>
            </a:r>
          </a:p>
          <a:p>
            <a:pPr marL="0" indent="0" algn="just">
              <a:buNone/>
            </a:pPr>
            <a:endParaRPr lang="es-MX" sz="2400" b="0" i="0" dirty="0">
              <a:effectLst/>
              <a:latin typeface="Source Sans Pro" panose="020B0503030403020204" pitchFamily="34" charset="0"/>
            </a:endParaRPr>
          </a:p>
          <a:p>
            <a:pPr algn="just"/>
            <a:r>
              <a:rPr lang="es-MX" sz="2200" b="0" i="0" dirty="0">
                <a:effectLst/>
                <a:latin typeface="Source Sans Pro" panose="020B0503030403020204" pitchFamily="34" charset="0"/>
              </a:rPr>
              <a:t>Las </a:t>
            </a:r>
            <a:r>
              <a:rPr lang="es-MX" sz="2200" b="1" i="0" dirty="0">
                <a:effectLst/>
                <a:latin typeface="unset"/>
              </a:rPr>
              <a:t>filas</a:t>
            </a:r>
            <a:r>
              <a:rPr lang="es-MX" sz="2200" b="0" i="0" dirty="0">
                <a:effectLst/>
                <a:latin typeface="Source Sans Pro" panose="020B0503030403020204" pitchFamily="34" charset="0"/>
              </a:rPr>
              <a:t> de una tabla dinámica organizan y agrupan los datos que seleccionas horizontalmente. </a:t>
            </a:r>
            <a:endParaRPr lang="es-MX" sz="3500" dirty="0">
              <a:latin typeface="Source Sans Pro" panose="020B0503030403020204" pitchFamily="34" charset="0"/>
            </a:endParaRPr>
          </a:p>
          <a:p>
            <a:pPr algn="just"/>
            <a:r>
              <a:rPr lang="es-MX" sz="2200" b="0" i="0" dirty="0">
                <a:effectLst/>
                <a:latin typeface="Source Sans Pro" panose="020B0503030403020204" pitchFamily="34" charset="0"/>
              </a:rPr>
              <a:t>Las </a:t>
            </a:r>
            <a:r>
              <a:rPr lang="es-MX" sz="2200" b="1" i="0" dirty="0">
                <a:effectLst/>
                <a:latin typeface="unset"/>
              </a:rPr>
              <a:t>columnas</a:t>
            </a:r>
            <a:r>
              <a:rPr lang="es-MX" sz="2200" b="0" i="0" dirty="0">
                <a:effectLst/>
                <a:latin typeface="Source Sans Pro" panose="020B0503030403020204" pitchFamily="34" charset="0"/>
              </a:rPr>
              <a:t> organizan y muestran verticalmente los valores de tus datos.</a:t>
            </a:r>
            <a:endParaRPr lang="es-MX" sz="3500" b="0" i="0" dirty="0">
              <a:effectLst/>
              <a:latin typeface="Source Sans Pro" panose="020B0503030403020204" pitchFamily="34" charset="0"/>
            </a:endParaRPr>
          </a:p>
          <a:p>
            <a:pPr algn="just"/>
            <a:r>
              <a:rPr lang="es-MX" sz="2200" b="0" i="0" dirty="0">
                <a:effectLst/>
                <a:latin typeface="Source Sans Pro" panose="020B0503030403020204" pitchFamily="34" charset="0"/>
              </a:rPr>
              <a:t>Los</a:t>
            </a:r>
            <a:r>
              <a:rPr lang="es-MX" sz="2200" b="1" i="0" dirty="0">
                <a:effectLst/>
                <a:latin typeface="unset"/>
              </a:rPr>
              <a:t> valores</a:t>
            </a:r>
            <a:r>
              <a:rPr lang="es-MX" sz="2200" b="0" i="0" dirty="0">
                <a:effectLst/>
                <a:latin typeface="Source Sans Pro" panose="020B0503030403020204" pitchFamily="34" charset="0"/>
              </a:rPr>
              <a:t> se utilizan para calcular y contar datos. Aquí es donde ingresas las variables que deseas medir. Esto es también cómo creas los campos calculados en tu tabla dinámica. </a:t>
            </a:r>
          </a:p>
          <a:p>
            <a:pPr algn="just"/>
            <a:r>
              <a:rPr lang="es-MX" sz="2200" b="0" i="0" dirty="0">
                <a:effectLst/>
                <a:latin typeface="Source Sans Pro" panose="020B0503030403020204" pitchFamily="34" charset="0"/>
              </a:rPr>
              <a:t>la sección de </a:t>
            </a:r>
            <a:r>
              <a:rPr lang="es-MX" sz="2200" b="1" i="0" dirty="0">
                <a:effectLst/>
                <a:latin typeface="unset"/>
              </a:rPr>
              <a:t>filtros </a:t>
            </a:r>
            <a:r>
              <a:rPr lang="es-MX" sz="2200" b="0" i="0" dirty="0">
                <a:effectLst/>
                <a:latin typeface="Source Sans Pro" panose="020B0503030403020204" pitchFamily="34" charset="0"/>
              </a:rPr>
              <a:t>de una tabla dinámica te permite aplicar filtros en función de criterios específicos; simplemente como filtros en hojas de cálculo habituales.</a:t>
            </a:r>
            <a:endParaRPr lang="es-MX" sz="3500" dirty="0"/>
          </a:p>
        </p:txBody>
      </p:sp>
    </p:spTree>
    <p:extLst>
      <p:ext uri="{BB962C8B-B14F-4D97-AF65-F5344CB8AC3E}">
        <p14:creationId xmlns:p14="http://schemas.microsoft.com/office/powerpoint/2010/main" val="27664227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ED886FDC-C26C-6CB8-1C3B-036987D56DE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05116" y="0"/>
            <a:ext cx="5862920" cy="6858000"/>
          </a:xfrm>
          <a:prstGeom prst="rect">
            <a:avLst/>
          </a:prstGeom>
        </p:spPr>
      </p:pic>
      <p:pic>
        <p:nvPicPr>
          <p:cNvPr id="6" name="Imagen 5">
            <a:extLst>
              <a:ext uri="{FF2B5EF4-FFF2-40B4-BE49-F238E27FC236}">
                <a16:creationId xmlns:a16="http://schemas.microsoft.com/office/drawing/2014/main" id="{1E60F82B-5021-7914-5570-F729A8DE04D8}"/>
              </a:ext>
            </a:extLst>
          </p:cNvPr>
          <p:cNvPicPr>
            <a:picLocks noChangeAspect="1"/>
          </p:cNvPicPr>
          <p:nvPr/>
        </p:nvPicPr>
        <p:blipFill>
          <a:blip r:embed="rId4"/>
          <a:stretch>
            <a:fillRect/>
          </a:stretch>
        </p:blipFill>
        <p:spPr>
          <a:xfrm>
            <a:off x="7216906" y="0"/>
            <a:ext cx="4975094" cy="6858000"/>
          </a:xfrm>
          <a:prstGeom prst="rect">
            <a:avLst/>
          </a:prstGeom>
        </p:spPr>
      </p:pic>
      <p:sp>
        <p:nvSpPr>
          <p:cNvPr id="7" name="CuadroTexto 6">
            <a:extLst>
              <a:ext uri="{FF2B5EF4-FFF2-40B4-BE49-F238E27FC236}">
                <a16:creationId xmlns:a16="http://schemas.microsoft.com/office/drawing/2014/main" id="{F1806707-3EB8-DBAB-B555-EE6078F78AF6}"/>
              </a:ext>
            </a:extLst>
          </p:cNvPr>
          <p:cNvSpPr txBox="1"/>
          <p:nvPr/>
        </p:nvSpPr>
        <p:spPr>
          <a:xfrm rot="16200000">
            <a:off x="-1928343" y="2819544"/>
            <a:ext cx="4478802" cy="369332"/>
          </a:xfrm>
          <a:prstGeom prst="rect">
            <a:avLst/>
          </a:prstGeom>
          <a:noFill/>
        </p:spPr>
        <p:txBody>
          <a:bodyPr wrap="square" rtlCol="0">
            <a:spAutoFit/>
          </a:bodyPr>
          <a:lstStyle/>
          <a:p>
            <a:pPr lvl="1" algn="just"/>
            <a:r>
              <a:rPr lang="es-MX" b="0" i="0" dirty="0">
                <a:solidFill>
                  <a:srgbClr val="252525"/>
                </a:solidFill>
                <a:effectLst/>
                <a:latin typeface="Roboto" panose="02000000000000000000" pitchFamily="2" charset="0"/>
              </a:rPr>
              <a:t>Resumir valores por</a:t>
            </a:r>
          </a:p>
        </p:txBody>
      </p:sp>
      <p:sp>
        <p:nvSpPr>
          <p:cNvPr id="8" name="CuadroTexto 7">
            <a:extLst>
              <a:ext uri="{FF2B5EF4-FFF2-40B4-BE49-F238E27FC236}">
                <a16:creationId xmlns:a16="http://schemas.microsoft.com/office/drawing/2014/main" id="{007CFA58-BEFF-B51B-CB10-C43BAB70081E}"/>
              </a:ext>
            </a:extLst>
          </p:cNvPr>
          <p:cNvSpPr txBox="1"/>
          <p:nvPr/>
        </p:nvSpPr>
        <p:spPr>
          <a:xfrm rot="16200000">
            <a:off x="4792839" y="2971944"/>
            <a:ext cx="4478802" cy="369332"/>
          </a:xfrm>
          <a:prstGeom prst="rect">
            <a:avLst/>
          </a:prstGeom>
          <a:noFill/>
        </p:spPr>
        <p:txBody>
          <a:bodyPr wrap="square" rtlCol="0">
            <a:spAutoFit/>
          </a:bodyPr>
          <a:lstStyle/>
          <a:p>
            <a:pPr lvl="1" algn="just"/>
            <a:r>
              <a:rPr lang="es-MX" dirty="0">
                <a:solidFill>
                  <a:srgbClr val="252525"/>
                </a:solidFill>
                <a:latin typeface="Roboto" panose="02000000000000000000" pitchFamily="2" charset="0"/>
              </a:rPr>
              <a:t>Mostrar valores como</a:t>
            </a:r>
            <a:endParaRPr lang="es-MX" dirty="0"/>
          </a:p>
        </p:txBody>
      </p:sp>
    </p:spTree>
    <p:extLst>
      <p:ext uri="{BB962C8B-B14F-4D97-AF65-F5344CB8AC3E}">
        <p14:creationId xmlns:p14="http://schemas.microsoft.com/office/powerpoint/2010/main" val="37587321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995CB2A-F620-BDE5-B454-3F7988A30262}"/>
              </a:ext>
            </a:extLst>
          </p:cNvPr>
          <p:cNvSpPr txBox="1"/>
          <p:nvPr/>
        </p:nvSpPr>
        <p:spPr>
          <a:xfrm>
            <a:off x="868646" y="437418"/>
            <a:ext cx="4478802" cy="1477328"/>
          </a:xfrm>
          <a:prstGeom prst="rect">
            <a:avLst/>
          </a:prstGeom>
          <a:noFill/>
        </p:spPr>
        <p:txBody>
          <a:bodyPr wrap="square" rtlCol="0">
            <a:spAutoFit/>
          </a:bodyPr>
          <a:lstStyle/>
          <a:p>
            <a:pPr algn="just"/>
            <a:r>
              <a:rPr lang="es-MX" b="0" i="0" dirty="0">
                <a:solidFill>
                  <a:srgbClr val="252525"/>
                </a:solidFill>
                <a:effectLst/>
                <a:latin typeface="Roboto" panose="02000000000000000000" pitchFamily="2" charset="0"/>
              </a:rPr>
              <a:t>Clic derecho en tabla</a:t>
            </a:r>
          </a:p>
          <a:p>
            <a:pPr algn="just"/>
            <a:endParaRPr lang="es-MX" dirty="0">
              <a:solidFill>
                <a:srgbClr val="252525"/>
              </a:solidFill>
              <a:latin typeface="Roboto" panose="02000000000000000000" pitchFamily="2" charset="0"/>
            </a:endParaRPr>
          </a:p>
          <a:p>
            <a:pPr marL="742950" lvl="1" indent="-285750" algn="just">
              <a:buFont typeface="Arial" panose="020B0604020202020204" pitchFamily="34" charset="0"/>
              <a:buChar char="•"/>
            </a:pPr>
            <a:r>
              <a:rPr lang="es-MX" b="0" i="0" dirty="0">
                <a:solidFill>
                  <a:srgbClr val="252525"/>
                </a:solidFill>
                <a:effectLst/>
                <a:latin typeface="Roboto" panose="02000000000000000000" pitchFamily="2" charset="0"/>
              </a:rPr>
              <a:t>Resumir valores por</a:t>
            </a:r>
          </a:p>
          <a:p>
            <a:pPr lvl="1" algn="just"/>
            <a:endParaRPr lang="es-MX" b="0" i="0" dirty="0">
              <a:solidFill>
                <a:srgbClr val="252525"/>
              </a:solidFill>
              <a:effectLst/>
              <a:latin typeface="Roboto" panose="02000000000000000000" pitchFamily="2" charset="0"/>
            </a:endParaRPr>
          </a:p>
          <a:p>
            <a:pPr marL="742950" lvl="1" indent="-285750" algn="just">
              <a:buFont typeface="Arial" panose="020B0604020202020204" pitchFamily="34" charset="0"/>
              <a:buChar char="•"/>
            </a:pPr>
            <a:r>
              <a:rPr lang="es-MX" dirty="0">
                <a:solidFill>
                  <a:srgbClr val="252525"/>
                </a:solidFill>
                <a:latin typeface="Roboto" panose="02000000000000000000" pitchFamily="2" charset="0"/>
              </a:rPr>
              <a:t>Mostrar valores como</a:t>
            </a:r>
            <a:endParaRPr lang="es-MX" dirty="0"/>
          </a:p>
        </p:txBody>
      </p:sp>
      <p:sp>
        <p:nvSpPr>
          <p:cNvPr id="5" name="CuadroTexto 4">
            <a:extLst>
              <a:ext uri="{FF2B5EF4-FFF2-40B4-BE49-F238E27FC236}">
                <a16:creationId xmlns:a16="http://schemas.microsoft.com/office/drawing/2014/main" id="{9BE17FDC-6DBF-F98B-E726-86B5EDFB0F7A}"/>
              </a:ext>
            </a:extLst>
          </p:cNvPr>
          <p:cNvSpPr txBox="1"/>
          <p:nvPr/>
        </p:nvSpPr>
        <p:spPr>
          <a:xfrm>
            <a:off x="6386118" y="276545"/>
            <a:ext cx="4478802" cy="1477328"/>
          </a:xfrm>
          <a:prstGeom prst="rect">
            <a:avLst/>
          </a:prstGeom>
          <a:noFill/>
        </p:spPr>
        <p:txBody>
          <a:bodyPr wrap="square" rtlCol="0">
            <a:spAutoFit/>
          </a:bodyPr>
          <a:lstStyle/>
          <a:p>
            <a:pPr algn="just"/>
            <a:r>
              <a:rPr lang="es-MX" b="0" i="0" dirty="0">
                <a:solidFill>
                  <a:srgbClr val="252525"/>
                </a:solidFill>
                <a:effectLst/>
                <a:latin typeface="Roboto" panose="02000000000000000000" pitchFamily="2" charset="0"/>
              </a:rPr>
              <a:t>Las siguientes funciones de resumen están disponibles para todos los tipos de datos de origen, excepto los datos de origen de procesamiento analítico en línea (OLAP).</a:t>
            </a:r>
            <a:endParaRPr lang="es-MX" dirty="0"/>
          </a:p>
        </p:txBody>
      </p:sp>
      <p:sp>
        <p:nvSpPr>
          <p:cNvPr id="8" name="CuadroTexto 7">
            <a:extLst>
              <a:ext uri="{FF2B5EF4-FFF2-40B4-BE49-F238E27FC236}">
                <a16:creationId xmlns:a16="http://schemas.microsoft.com/office/drawing/2014/main" id="{8C44514A-79B8-2AB2-82FC-156BE07B9F5F}"/>
              </a:ext>
            </a:extLst>
          </p:cNvPr>
          <p:cNvSpPr txBox="1"/>
          <p:nvPr/>
        </p:nvSpPr>
        <p:spPr>
          <a:xfrm>
            <a:off x="106648" y="2641731"/>
            <a:ext cx="4478802" cy="1477328"/>
          </a:xfrm>
          <a:prstGeom prst="rect">
            <a:avLst/>
          </a:prstGeom>
          <a:noFill/>
        </p:spPr>
        <p:txBody>
          <a:bodyPr wrap="square" rtlCol="0">
            <a:spAutoFit/>
          </a:bodyPr>
          <a:lstStyle/>
          <a:p>
            <a:pPr algn="just"/>
            <a:r>
              <a:rPr lang="es-MX" b="0" i="0" dirty="0">
                <a:solidFill>
                  <a:srgbClr val="252525"/>
                </a:solidFill>
                <a:effectLst/>
                <a:latin typeface="Roboto" panose="02000000000000000000" pitchFamily="2" charset="0"/>
              </a:rPr>
              <a:t>Clic derecho en tabla</a:t>
            </a:r>
          </a:p>
          <a:p>
            <a:pPr algn="just"/>
            <a:endParaRPr lang="es-MX" dirty="0">
              <a:solidFill>
                <a:srgbClr val="252525"/>
              </a:solidFill>
              <a:latin typeface="Roboto" panose="02000000000000000000" pitchFamily="2" charset="0"/>
            </a:endParaRPr>
          </a:p>
          <a:p>
            <a:pPr marL="742950" lvl="1" indent="-285750" algn="just">
              <a:buFont typeface="Arial" panose="020B0604020202020204" pitchFamily="34" charset="0"/>
              <a:buChar char="•"/>
            </a:pPr>
            <a:r>
              <a:rPr lang="es-MX" b="0" i="0" dirty="0">
                <a:solidFill>
                  <a:srgbClr val="252525"/>
                </a:solidFill>
                <a:effectLst/>
                <a:latin typeface="Roboto" panose="02000000000000000000" pitchFamily="2" charset="0"/>
              </a:rPr>
              <a:t>Analizar tabla dinámica</a:t>
            </a:r>
            <a:endParaRPr lang="es-MX" dirty="0">
              <a:solidFill>
                <a:srgbClr val="252525"/>
              </a:solidFill>
              <a:latin typeface="Roboto" panose="02000000000000000000" pitchFamily="2" charset="0"/>
            </a:endParaRPr>
          </a:p>
          <a:p>
            <a:pPr marL="1200150" lvl="2" indent="-285750" algn="just">
              <a:buFont typeface="Arial" panose="020B0604020202020204" pitchFamily="34" charset="0"/>
              <a:buChar char="•"/>
            </a:pPr>
            <a:r>
              <a:rPr lang="es-MX" b="0" i="0" dirty="0">
                <a:solidFill>
                  <a:srgbClr val="252525"/>
                </a:solidFill>
                <a:effectLst/>
                <a:latin typeface="Roboto" panose="02000000000000000000" pitchFamily="2" charset="0"/>
              </a:rPr>
              <a:t>Insertar Se</a:t>
            </a:r>
            <a:r>
              <a:rPr lang="es-MX" dirty="0">
                <a:solidFill>
                  <a:srgbClr val="252525"/>
                </a:solidFill>
                <a:latin typeface="Roboto" panose="02000000000000000000" pitchFamily="2" charset="0"/>
              </a:rPr>
              <a:t>gmentación de datos</a:t>
            </a:r>
            <a:endParaRPr lang="es-MX" b="0" i="0" dirty="0">
              <a:solidFill>
                <a:srgbClr val="252525"/>
              </a:solidFill>
              <a:effectLst/>
              <a:latin typeface="Roboto" panose="02000000000000000000" pitchFamily="2" charset="0"/>
            </a:endParaRPr>
          </a:p>
        </p:txBody>
      </p:sp>
      <p:sp>
        <p:nvSpPr>
          <p:cNvPr id="9" name="CuadroTexto 8">
            <a:extLst>
              <a:ext uri="{FF2B5EF4-FFF2-40B4-BE49-F238E27FC236}">
                <a16:creationId xmlns:a16="http://schemas.microsoft.com/office/drawing/2014/main" id="{DE7AEE07-3542-DC3B-A606-C4A233A55E37}"/>
              </a:ext>
            </a:extLst>
          </p:cNvPr>
          <p:cNvSpPr txBox="1"/>
          <p:nvPr/>
        </p:nvSpPr>
        <p:spPr>
          <a:xfrm>
            <a:off x="1231716" y="5081752"/>
            <a:ext cx="1874555" cy="923330"/>
          </a:xfrm>
          <a:prstGeom prst="rect">
            <a:avLst/>
          </a:prstGeom>
          <a:noFill/>
        </p:spPr>
        <p:txBody>
          <a:bodyPr wrap="square" rtlCol="0">
            <a:spAutoFit/>
          </a:bodyPr>
          <a:lstStyle/>
          <a:p>
            <a:pPr algn="just"/>
            <a:r>
              <a:rPr lang="es-MX" b="0" i="0" dirty="0">
                <a:solidFill>
                  <a:srgbClr val="252525"/>
                </a:solidFill>
                <a:effectLst/>
                <a:latin typeface="Roboto" panose="02000000000000000000" pitchFamily="2" charset="0"/>
              </a:rPr>
              <a:t>Filtrado (flecha)</a:t>
            </a:r>
          </a:p>
          <a:p>
            <a:pPr marL="285750" indent="-285750" algn="just">
              <a:buFont typeface="Arial" panose="020B0604020202020204" pitchFamily="34" charset="0"/>
              <a:buChar char="•"/>
            </a:pPr>
            <a:r>
              <a:rPr lang="es-MX" b="0" i="0" dirty="0">
                <a:solidFill>
                  <a:srgbClr val="252525"/>
                </a:solidFill>
                <a:effectLst/>
                <a:latin typeface="Roboto" panose="02000000000000000000" pitchFamily="2" charset="0"/>
              </a:rPr>
              <a:t>Valor</a:t>
            </a:r>
          </a:p>
          <a:p>
            <a:pPr marL="285750" indent="-285750" algn="just">
              <a:buFont typeface="Arial" panose="020B0604020202020204" pitchFamily="34" charset="0"/>
              <a:buChar char="•"/>
            </a:pPr>
            <a:r>
              <a:rPr lang="es-MX" dirty="0">
                <a:solidFill>
                  <a:srgbClr val="252525"/>
                </a:solidFill>
                <a:latin typeface="Roboto" panose="02000000000000000000" pitchFamily="2" charset="0"/>
              </a:rPr>
              <a:t>Etiqueta</a:t>
            </a:r>
            <a:endParaRPr lang="es-MX" b="0" i="0" dirty="0">
              <a:solidFill>
                <a:srgbClr val="252525"/>
              </a:solidFill>
              <a:effectLst/>
              <a:latin typeface="Roboto" panose="02000000000000000000" pitchFamily="2" charset="0"/>
            </a:endParaRPr>
          </a:p>
        </p:txBody>
      </p:sp>
      <p:sp>
        <p:nvSpPr>
          <p:cNvPr id="10" name="CuadroTexto 9">
            <a:extLst>
              <a:ext uri="{FF2B5EF4-FFF2-40B4-BE49-F238E27FC236}">
                <a16:creationId xmlns:a16="http://schemas.microsoft.com/office/drawing/2014/main" id="{BAE9A60A-E3AC-4023-560D-D25DFB9F5DC9}"/>
              </a:ext>
            </a:extLst>
          </p:cNvPr>
          <p:cNvSpPr txBox="1"/>
          <p:nvPr/>
        </p:nvSpPr>
        <p:spPr>
          <a:xfrm>
            <a:off x="6534804" y="2449784"/>
            <a:ext cx="4478802" cy="1477328"/>
          </a:xfrm>
          <a:prstGeom prst="rect">
            <a:avLst/>
          </a:prstGeom>
          <a:noFill/>
        </p:spPr>
        <p:txBody>
          <a:bodyPr wrap="square" rtlCol="0">
            <a:spAutoFit/>
          </a:bodyPr>
          <a:lstStyle/>
          <a:p>
            <a:pPr marL="285750" indent="-285750" algn="just">
              <a:buFont typeface="Arial" panose="020B0604020202020204" pitchFamily="34" charset="0"/>
              <a:buChar char="•"/>
            </a:pPr>
            <a:r>
              <a:rPr lang="es-MX" b="0" i="0" dirty="0">
                <a:solidFill>
                  <a:srgbClr val="252525"/>
                </a:solidFill>
                <a:effectLst/>
                <a:latin typeface="Roboto" panose="02000000000000000000" pitchFamily="2" charset="0"/>
              </a:rPr>
              <a:t>Diseño</a:t>
            </a:r>
          </a:p>
          <a:p>
            <a:pPr marL="742950" lvl="1" indent="-285750" algn="just">
              <a:buFont typeface="Arial" panose="020B0604020202020204" pitchFamily="34" charset="0"/>
              <a:buChar char="•"/>
            </a:pPr>
            <a:r>
              <a:rPr lang="es-MX" dirty="0">
                <a:solidFill>
                  <a:srgbClr val="252525"/>
                </a:solidFill>
                <a:latin typeface="Roboto" panose="02000000000000000000" pitchFamily="2" charset="0"/>
              </a:rPr>
              <a:t>Diseño de informe</a:t>
            </a:r>
          </a:p>
          <a:p>
            <a:pPr marL="1200150" lvl="2" indent="-285750" algn="just">
              <a:buFont typeface="Arial" panose="020B0604020202020204" pitchFamily="34" charset="0"/>
              <a:buChar char="•"/>
            </a:pPr>
            <a:r>
              <a:rPr lang="es-MX" b="0" i="0" dirty="0">
                <a:solidFill>
                  <a:srgbClr val="252525"/>
                </a:solidFill>
                <a:effectLst/>
                <a:latin typeface="Roboto" panose="02000000000000000000" pitchFamily="2" charset="0"/>
              </a:rPr>
              <a:t>Compacto</a:t>
            </a:r>
          </a:p>
          <a:p>
            <a:pPr marL="1200150" lvl="2" indent="-285750" algn="just">
              <a:buFont typeface="Arial" panose="020B0604020202020204" pitchFamily="34" charset="0"/>
              <a:buChar char="•"/>
            </a:pPr>
            <a:r>
              <a:rPr lang="es-MX" b="0" i="0" dirty="0">
                <a:solidFill>
                  <a:srgbClr val="252525"/>
                </a:solidFill>
                <a:effectLst/>
                <a:latin typeface="Roboto" panose="02000000000000000000" pitchFamily="2" charset="0"/>
              </a:rPr>
              <a:t>esquema </a:t>
            </a:r>
          </a:p>
          <a:p>
            <a:pPr marL="1200150" lvl="2" indent="-285750" algn="just">
              <a:buFont typeface="Arial" panose="020B0604020202020204" pitchFamily="34" charset="0"/>
              <a:buChar char="•"/>
            </a:pPr>
            <a:r>
              <a:rPr lang="es-MX" b="0" i="0" dirty="0">
                <a:solidFill>
                  <a:srgbClr val="252525"/>
                </a:solidFill>
                <a:effectLst/>
                <a:latin typeface="Roboto" panose="02000000000000000000" pitchFamily="2" charset="0"/>
              </a:rPr>
              <a:t>tabular</a:t>
            </a:r>
          </a:p>
        </p:txBody>
      </p:sp>
      <p:sp>
        <p:nvSpPr>
          <p:cNvPr id="12" name="CuadroTexto 11">
            <a:extLst>
              <a:ext uri="{FF2B5EF4-FFF2-40B4-BE49-F238E27FC236}">
                <a16:creationId xmlns:a16="http://schemas.microsoft.com/office/drawing/2014/main" id="{6FE6C6C7-DD9C-E788-2A3A-67BD6C2999C9}"/>
              </a:ext>
            </a:extLst>
          </p:cNvPr>
          <p:cNvSpPr txBox="1"/>
          <p:nvPr/>
        </p:nvSpPr>
        <p:spPr>
          <a:xfrm>
            <a:off x="5832662" y="5081752"/>
            <a:ext cx="6098240" cy="646331"/>
          </a:xfrm>
          <a:prstGeom prst="rect">
            <a:avLst/>
          </a:prstGeom>
          <a:noFill/>
        </p:spPr>
        <p:txBody>
          <a:bodyPr wrap="square">
            <a:spAutoFit/>
          </a:bodyPr>
          <a:lstStyle/>
          <a:p>
            <a:pPr marL="742950" lvl="1" indent="-285750" algn="just">
              <a:buFont typeface="Arial" panose="020B0604020202020204" pitchFamily="34" charset="0"/>
              <a:buChar char="•"/>
            </a:pPr>
            <a:r>
              <a:rPr lang="es-MX" b="0" i="0" dirty="0">
                <a:solidFill>
                  <a:srgbClr val="252525"/>
                </a:solidFill>
                <a:effectLst/>
                <a:latin typeface="Roboto" panose="02000000000000000000" pitchFamily="2" charset="0"/>
              </a:rPr>
              <a:t>Analizar tabla dinámica</a:t>
            </a:r>
            <a:endParaRPr lang="es-MX" dirty="0">
              <a:solidFill>
                <a:srgbClr val="252525"/>
              </a:solidFill>
              <a:latin typeface="Roboto" panose="02000000000000000000" pitchFamily="2" charset="0"/>
            </a:endParaRPr>
          </a:p>
          <a:p>
            <a:pPr marL="1200150" lvl="2" indent="-285750" algn="just">
              <a:buFont typeface="Arial" panose="020B0604020202020204" pitchFamily="34" charset="0"/>
              <a:buChar char="•"/>
            </a:pPr>
            <a:r>
              <a:rPr lang="es-MX" b="0" i="0" dirty="0">
                <a:solidFill>
                  <a:srgbClr val="252525"/>
                </a:solidFill>
                <a:effectLst/>
                <a:latin typeface="Roboto" panose="02000000000000000000" pitchFamily="2" charset="0"/>
              </a:rPr>
              <a:t>Mostrar</a:t>
            </a:r>
          </a:p>
        </p:txBody>
      </p:sp>
      <p:pic>
        <p:nvPicPr>
          <p:cNvPr id="4" name="Imagen 3">
            <a:extLst>
              <a:ext uri="{FF2B5EF4-FFF2-40B4-BE49-F238E27FC236}">
                <a16:creationId xmlns:a16="http://schemas.microsoft.com/office/drawing/2014/main" id="{680D12A8-44CD-D39B-D4B1-27C88E4524D9}"/>
              </a:ext>
            </a:extLst>
          </p:cNvPr>
          <p:cNvPicPr>
            <a:picLocks noChangeAspect="1"/>
          </p:cNvPicPr>
          <p:nvPr/>
        </p:nvPicPr>
        <p:blipFill>
          <a:blip r:embed="rId2"/>
          <a:stretch>
            <a:fillRect/>
          </a:stretch>
        </p:blipFill>
        <p:spPr>
          <a:xfrm>
            <a:off x="4732608" y="2449784"/>
            <a:ext cx="1229679" cy="2007269"/>
          </a:xfrm>
          <a:prstGeom prst="rect">
            <a:avLst/>
          </a:prstGeom>
        </p:spPr>
      </p:pic>
      <p:pic>
        <p:nvPicPr>
          <p:cNvPr id="13" name="Imagen 12">
            <a:extLst>
              <a:ext uri="{FF2B5EF4-FFF2-40B4-BE49-F238E27FC236}">
                <a16:creationId xmlns:a16="http://schemas.microsoft.com/office/drawing/2014/main" id="{BEDFBF83-49ED-9661-E95B-8C29E0EC62A6}"/>
              </a:ext>
            </a:extLst>
          </p:cNvPr>
          <p:cNvPicPr>
            <a:picLocks noChangeAspect="1"/>
          </p:cNvPicPr>
          <p:nvPr/>
        </p:nvPicPr>
        <p:blipFill>
          <a:blip r:embed="rId3"/>
          <a:stretch>
            <a:fillRect/>
          </a:stretch>
        </p:blipFill>
        <p:spPr>
          <a:xfrm>
            <a:off x="9698892" y="2303022"/>
            <a:ext cx="2332056" cy="1618006"/>
          </a:xfrm>
          <a:prstGeom prst="rect">
            <a:avLst/>
          </a:prstGeom>
        </p:spPr>
      </p:pic>
      <p:pic>
        <p:nvPicPr>
          <p:cNvPr id="15" name="Imagen 14">
            <a:extLst>
              <a:ext uri="{FF2B5EF4-FFF2-40B4-BE49-F238E27FC236}">
                <a16:creationId xmlns:a16="http://schemas.microsoft.com/office/drawing/2014/main" id="{344B8437-4706-8737-CC19-211AA61D8C58}"/>
              </a:ext>
            </a:extLst>
          </p:cNvPr>
          <p:cNvPicPr>
            <a:picLocks noChangeAspect="1"/>
          </p:cNvPicPr>
          <p:nvPr/>
        </p:nvPicPr>
        <p:blipFill>
          <a:blip r:embed="rId4"/>
          <a:stretch>
            <a:fillRect/>
          </a:stretch>
        </p:blipFill>
        <p:spPr>
          <a:xfrm>
            <a:off x="9873944" y="4943253"/>
            <a:ext cx="1695687" cy="1705213"/>
          </a:xfrm>
          <a:prstGeom prst="rect">
            <a:avLst/>
          </a:prstGeom>
        </p:spPr>
      </p:pic>
      <p:pic>
        <p:nvPicPr>
          <p:cNvPr id="17" name="Imagen 16">
            <a:extLst>
              <a:ext uri="{FF2B5EF4-FFF2-40B4-BE49-F238E27FC236}">
                <a16:creationId xmlns:a16="http://schemas.microsoft.com/office/drawing/2014/main" id="{A94366CB-1081-574A-7A73-376701A65D54}"/>
              </a:ext>
            </a:extLst>
          </p:cNvPr>
          <p:cNvPicPr>
            <a:picLocks noChangeAspect="1"/>
          </p:cNvPicPr>
          <p:nvPr/>
        </p:nvPicPr>
        <p:blipFill>
          <a:blip r:embed="rId5"/>
          <a:stretch>
            <a:fillRect/>
          </a:stretch>
        </p:blipFill>
        <p:spPr>
          <a:xfrm>
            <a:off x="3138405" y="5404917"/>
            <a:ext cx="2505425" cy="1190791"/>
          </a:xfrm>
          <a:prstGeom prst="rect">
            <a:avLst/>
          </a:prstGeom>
        </p:spPr>
      </p:pic>
    </p:spTree>
    <p:extLst>
      <p:ext uri="{BB962C8B-B14F-4D97-AF65-F5344CB8AC3E}">
        <p14:creationId xmlns:p14="http://schemas.microsoft.com/office/powerpoint/2010/main" val="25202353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F6C189F-5656-A988-DF3B-9B3F5C982BB1}"/>
              </a:ext>
            </a:extLst>
          </p:cNvPr>
          <p:cNvPicPr>
            <a:picLocks noChangeAspect="1"/>
          </p:cNvPicPr>
          <p:nvPr/>
        </p:nvPicPr>
        <p:blipFill>
          <a:blip r:embed="rId2"/>
          <a:stretch>
            <a:fillRect/>
          </a:stretch>
        </p:blipFill>
        <p:spPr>
          <a:xfrm>
            <a:off x="297799" y="232748"/>
            <a:ext cx="6062660" cy="585311"/>
          </a:xfrm>
          <a:prstGeom prst="rect">
            <a:avLst/>
          </a:prstGeom>
        </p:spPr>
      </p:pic>
      <p:pic>
        <p:nvPicPr>
          <p:cNvPr id="5" name="Imagen 4">
            <a:extLst>
              <a:ext uri="{FF2B5EF4-FFF2-40B4-BE49-F238E27FC236}">
                <a16:creationId xmlns:a16="http://schemas.microsoft.com/office/drawing/2014/main" id="{F6CD63E4-F505-CC2D-1468-54193E0F4D42}"/>
              </a:ext>
            </a:extLst>
          </p:cNvPr>
          <p:cNvPicPr>
            <a:picLocks noChangeAspect="1"/>
          </p:cNvPicPr>
          <p:nvPr/>
        </p:nvPicPr>
        <p:blipFill>
          <a:blip r:embed="rId3"/>
          <a:stretch>
            <a:fillRect/>
          </a:stretch>
        </p:blipFill>
        <p:spPr>
          <a:xfrm>
            <a:off x="2514551" y="1613905"/>
            <a:ext cx="4152984" cy="1815095"/>
          </a:xfrm>
          <a:prstGeom prst="rect">
            <a:avLst/>
          </a:prstGeom>
        </p:spPr>
      </p:pic>
      <p:pic>
        <p:nvPicPr>
          <p:cNvPr id="7" name="Imagen 6">
            <a:extLst>
              <a:ext uri="{FF2B5EF4-FFF2-40B4-BE49-F238E27FC236}">
                <a16:creationId xmlns:a16="http://schemas.microsoft.com/office/drawing/2014/main" id="{28B8D8BE-3294-A90E-4B30-31EC79075BA8}"/>
              </a:ext>
            </a:extLst>
          </p:cNvPr>
          <p:cNvPicPr>
            <a:picLocks noChangeAspect="1"/>
          </p:cNvPicPr>
          <p:nvPr/>
        </p:nvPicPr>
        <p:blipFill>
          <a:blip r:embed="rId4"/>
          <a:stretch>
            <a:fillRect/>
          </a:stretch>
        </p:blipFill>
        <p:spPr>
          <a:xfrm>
            <a:off x="7193111" y="2183403"/>
            <a:ext cx="4936400" cy="1328806"/>
          </a:xfrm>
          <a:prstGeom prst="rect">
            <a:avLst/>
          </a:prstGeom>
        </p:spPr>
      </p:pic>
      <p:pic>
        <p:nvPicPr>
          <p:cNvPr id="9" name="Imagen 8">
            <a:extLst>
              <a:ext uri="{FF2B5EF4-FFF2-40B4-BE49-F238E27FC236}">
                <a16:creationId xmlns:a16="http://schemas.microsoft.com/office/drawing/2014/main" id="{4BE06641-0D7A-0EF5-FC2D-88C8FDACC15C}"/>
              </a:ext>
            </a:extLst>
          </p:cNvPr>
          <p:cNvPicPr>
            <a:picLocks noChangeAspect="1"/>
          </p:cNvPicPr>
          <p:nvPr/>
        </p:nvPicPr>
        <p:blipFill>
          <a:blip r:embed="rId5"/>
          <a:stretch>
            <a:fillRect/>
          </a:stretch>
        </p:blipFill>
        <p:spPr>
          <a:xfrm>
            <a:off x="1676343" y="4430624"/>
            <a:ext cx="4684116" cy="1815095"/>
          </a:xfrm>
          <a:prstGeom prst="rect">
            <a:avLst/>
          </a:prstGeom>
        </p:spPr>
      </p:pic>
      <p:pic>
        <p:nvPicPr>
          <p:cNvPr id="11" name="Imagen 10">
            <a:extLst>
              <a:ext uri="{FF2B5EF4-FFF2-40B4-BE49-F238E27FC236}">
                <a16:creationId xmlns:a16="http://schemas.microsoft.com/office/drawing/2014/main" id="{39B2C1E1-CF97-C20D-926F-10DA320B6836}"/>
              </a:ext>
            </a:extLst>
          </p:cNvPr>
          <p:cNvPicPr>
            <a:picLocks noChangeAspect="1"/>
          </p:cNvPicPr>
          <p:nvPr/>
        </p:nvPicPr>
        <p:blipFill>
          <a:blip r:embed="rId6"/>
          <a:srcRect/>
          <a:stretch/>
        </p:blipFill>
        <p:spPr>
          <a:xfrm>
            <a:off x="6589378" y="4374690"/>
            <a:ext cx="5292392" cy="1244088"/>
          </a:xfrm>
          <a:prstGeom prst="rect">
            <a:avLst/>
          </a:prstGeom>
        </p:spPr>
      </p:pic>
      <p:pic>
        <p:nvPicPr>
          <p:cNvPr id="13" name="Imagen 12">
            <a:extLst>
              <a:ext uri="{FF2B5EF4-FFF2-40B4-BE49-F238E27FC236}">
                <a16:creationId xmlns:a16="http://schemas.microsoft.com/office/drawing/2014/main" id="{ABA97853-18B4-AD7A-0995-3ECD9A5CE326}"/>
              </a:ext>
            </a:extLst>
          </p:cNvPr>
          <p:cNvPicPr>
            <a:picLocks noChangeAspect="1"/>
          </p:cNvPicPr>
          <p:nvPr/>
        </p:nvPicPr>
        <p:blipFill>
          <a:blip r:embed="rId7"/>
          <a:stretch>
            <a:fillRect/>
          </a:stretch>
        </p:blipFill>
        <p:spPr>
          <a:xfrm>
            <a:off x="6589378" y="143528"/>
            <a:ext cx="4847656" cy="1280675"/>
          </a:xfrm>
          <a:prstGeom prst="rect">
            <a:avLst/>
          </a:prstGeom>
        </p:spPr>
      </p:pic>
      <p:pic>
        <p:nvPicPr>
          <p:cNvPr id="15" name="Imagen 14">
            <a:extLst>
              <a:ext uri="{FF2B5EF4-FFF2-40B4-BE49-F238E27FC236}">
                <a16:creationId xmlns:a16="http://schemas.microsoft.com/office/drawing/2014/main" id="{8777FFA6-A62F-EA40-E704-B8CBE0ADE53E}"/>
              </a:ext>
            </a:extLst>
          </p:cNvPr>
          <p:cNvPicPr>
            <a:picLocks noChangeAspect="1"/>
          </p:cNvPicPr>
          <p:nvPr/>
        </p:nvPicPr>
        <p:blipFill>
          <a:blip r:embed="rId8"/>
          <a:stretch>
            <a:fillRect/>
          </a:stretch>
        </p:blipFill>
        <p:spPr>
          <a:xfrm>
            <a:off x="161364" y="2664620"/>
            <a:ext cx="1988975" cy="1528760"/>
          </a:xfrm>
          <a:prstGeom prst="rect">
            <a:avLst/>
          </a:prstGeom>
        </p:spPr>
      </p:pic>
    </p:spTree>
    <p:extLst>
      <p:ext uri="{BB962C8B-B14F-4D97-AF65-F5344CB8AC3E}">
        <p14:creationId xmlns:p14="http://schemas.microsoft.com/office/powerpoint/2010/main" val="5975624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3424D6C7-88A2-3960-9637-492FA018356D}"/>
              </a:ext>
            </a:extLst>
          </p:cNvPr>
          <p:cNvPicPr>
            <a:picLocks noChangeAspect="1"/>
          </p:cNvPicPr>
          <p:nvPr/>
        </p:nvPicPr>
        <p:blipFill>
          <a:blip r:embed="rId2"/>
          <a:stretch>
            <a:fillRect/>
          </a:stretch>
        </p:blipFill>
        <p:spPr>
          <a:xfrm>
            <a:off x="451555" y="581029"/>
            <a:ext cx="6287019" cy="1613529"/>
          </a:xfrm>
          <a:prstGeom prst="rect">
            <a:avLst/>
          </a:prstGeom>
        </p:spPr>
      </p:pic>
      <p:pic>
        <p:nvPicPr>
          <p:cNvPr id="5" name="Imagen 4">
            <a:extLst>
              <a:ext uri="{FF2B5EF4-FFF2-40B4-BE49-F238E27FC236}">
                <a16:creationId xmlns:a16="http://schemas.microsoft.com/office/drawing/2014/main" id="{4AD543C4-8AA2-8F41-0F83-E3C88BD3A891}"/>
              </a:ext>
            </a:extLst>
          </p:cNvPr>
          <p:cNvPicPr>
            <a:picLocks noChangeAspect="1"/>
          </p:cNvPicPr>
          <p:nvPr/>
        </p:nvPicPr>
        <p:blipFill>
          <a:blip r:embed="rId3"/>
          <a:stretch>
            <a:fillRect/>
          </a:stretch>
        </p:blipFill>
        <p:spPr>
          <a:xfrm>
            <a:off x="2361565" y="2659903"/>
            <a:ext cx="2198831" cy="2003540"/>
          </a:xfrm>
          <a:prstGeom prst="rect">
            <a:avLst/>
          </a:prstGeom>
        </p:spPr>
      </p:pic>
      <p:pic>
        <p:nvPicPr>
          <p:cNvPr id="7" name="Imagen 6">
            <a:extLst>
              <a:ext uri="{FF2B5EF4-FFF2-40B4-BE49-F238E27FC236}">
                <a16:creationId xmlns:a16="http://schemas.microsoft.com/office/drawing/2014/main" id="{3ADB68AE-6EA0-5567-1935-CA776CA2233D}"/>
              </a:ext>
            </a:extLst>
          </p:cNvPr>
          <p:cNvPicPr>
            <a:picLocks noChangeAspect="1"/>
          </p:cNvPicPr>
          <p:nvPr/>
        </p:nvPicPr>
        <p:blipFill>
          <a:blip r:embed="rId4"/>
          <a:stretch>
            <a:fillRect/>
          </a:stretch>
        </p:blipFill>
        <p:spPr>
          <a:xfrm>
            <a:off x="351936" y="5134530"/>
            <a:ext cx="5922256" cy="1306465"/>
          </a:xfrm>
          <a:prstGeom prst="rect">
            <a:avLst/>
          </a:prstGeom>
        </p:spPr>
      </p:pic>
      <p:sp>
        <p:nvSpPr>
          <p:cNvPr id="2" name="CuadroTexto 1">
            <a:extLst>
              <a:ext uri="{FF2B5EF4-FFF2-40B4-BE49-F238E27FC236}">
                <a16:creationId xmlns:a16="http://schemas.microsoft.com/office/drawing/2014/main" id="{D3A1C078-FAE3-03C9-860D-41F10BEEAAF6}"/>
              </a:ext>
            </a:extLst>
          </p:cNvPr>
          <p:cNvSpPr txBox="1"/>
          <p:nvPr/>
        </p:nvSpPr>
        <p:spPr>
          <a:xfrm>
            <a:off x="8290746" y="2083839"/>
            <a:ext cx="3079377" cy="3416320"/>
          </a:xfrm>
          <a:prstGeom prst="rect">
            <a:avLst/>
          </a:prstGeom>
          <a:noFill/>
        </p:spPr>
        <p:txBody>
          <a:bodyPr wrap="square" rtlCol="0">
            <a:spAutoFit/>
          </a:bodyPr>
          <a:lstStyle/>
          <a:p>
            <a:r>
              <a:rPr lang="en-US" b="1" dirty="0">
                <a:solidFill>
                  <a:srgbClr val="00B050"/>
                </a:solidFill>
              </a:rPr>
              <a:t>#extraer </a:t>
            </a:r>
            <a:r>
              <a:rPr lang="en-US" b="1" dirty="0" err="1">
                <a:solidFill>
                  <a:srgbClr val="00B050"/>
                </a:solidFill>
              </a:rPr>
              <a:t>dia</a:t>
            </a:r>
            <a:r>
              <a:rPr lang="en-US" b="1" dirty="0">
                <a:solidFill>
                  <a:srgbClr val="00B050"/>
                </a:solidFill>
              </a:rPr>
              <a:t>, y </a:t>
            </a:r>
            <a:r>
              <a:rPr lang="en-US" b="1" dirty="0" err="1">
                <a:solidFill>
                  <a:srgbClr val="00B050"/>
                </a:solidFill>
              </a:rPr>
              <a:t>contarlos</a:t>
            </a:r>
            <a:endParaRPr lang="en-US" b="1" dirty="0">
              <a:solidFill>
                <a:srgbClr val="00B050"/>
              </a:solidFill>
            </a:endParaRPr>
          </a:p>
          <a:p>
            <a:r>
              <a:rPr lang="en-US" b="1" dirty="0">
                <a:solidFill>
                  <a:srgbClr val="00B050"/>
                </a:solidFill>
              </a:rPr>
              <a:t>SELECT  </a:t>
            </a:r>
          </a:p>
          <a:p>
            <a:r>
              <a:rPr lang="en-US" b="1" dirty="0">
                <a:solidFill>
                  <a:srgbClr val="00B050"/>
                </a:solidFill>
              </a:rPr>
              <a:t>  EXTRACT(DAY FROM </a:t>
            </a:r>
            <a:r>
              <a:rPr lang="en-US" b="1" dirty="0" err="1">
                <a:solidFill>
                  <a:srgbClr val="00B050"/>
                </a:solidFill>
              </a:rPr>
              <a:t>last_reported</a:t>
            </a:r>
            <a:r>
              <a:rPr lang="en-US" b="1" dirty="0">
                <a:solidFill>
                  <a:srgbClr val="00B050"/>
                </a:solidFill>
              </a:rPr>
              <a:t>) AS day,</a:t>
            </a:r>
          </a:p>
          <a:p>
            <a:r>
              <a:rPr lang="en-US" b="1" dirty="0">
                <a:solidFill>
                  <a:srgbClr val="00B050"/>
                </a:solidFill>
              </a:rPr>
              <a:t>  COUNT(*) AS nu</a:t>
            </a:r>
          </a:p>
          <a:p>
            <a:r>
              <a:rPr lang="en-US" b="1" dirty="0">
                <a:solidFill>
                  <a:srgbClr val="00B050"/>
                </a:solidFill>
              </a:rPr>
              <a:t>FROM `</a:t>
            </a:r>
            <a:r>
              <a:rPr lang="en-US" b="1" dirty="0" err="1">
                <a:solidFill>
                  <a:srgbClr val="00B050"/>
                </a:solidFill>
              </a:rPr>
              <a:t>bigquery</a:t>
            </a:r>
            <a:r>
              <a:rPr lang="en-US" b="1" dirty="0">
                <a:solidFill>
                  <a:srgbClr val="00B050"/>
                </a:solidFill>
              </a:rPr>
              <a:t>-public-</a:t>
            </a:r>
            <a:r>
              <a:rPr lang="en-US" b="1" dirty="0" err="1">
                <a:solidFill>
                  <a:srgbClr val="00B050"/>
                </a:solidFill>
              </a:rPr>
              <a:t>data.new_york_citibike.citibike_stations</a:t>
            </a:r>
            <a:r>
              <a:rPr lang="en-US" b="1" dirty="0">
                <a:solidFill>
                  <a:srgbClr val="00B050"/>
                </a:solidFill>
              </a:rPr>
              <a:t>` </a:t>
            </a:r>
          </a:p>
          <a:p>
            <a:r>
              <a:rPr lang="en-US" b="1" dirty="0">
                <a:solidFill>
                  <a:srgbClr val="00B050"/>
                </a:solidFill>
              </a:rPr>
              <a:t>GROUP BY</a:t>
            </a:r>
          </a:p>
          <a:p>
            <a:r>
              <a:rPr lang="en-US" b="1" dirty="0">
                <a:solidFill>
                  <a:srgbClr val="00B050"/>
                </a:solidFill>
              </a:rPr>
              <a:t>  day</a:t>
            </a:r>
          </a:p>
          <a:p>
            <a:r>
              <a:rPr lang="en-US" b="1" dirty="0">
                <a:solidFill>
                  <a:srgbClr val="00B050"/>
                </a:solidFill>
              </a:rPr>
              <a:t>ORDER BY</a:t>
            </a:r>
          </a:p>
          <a:p>
            <a:r>
              <a:rPr lang="en-US" b="1" dirty="0">
                <a:solidFill>
                  <a:srgbClr val="00B050"/>
                </a:solidFill>
              </a:rPr>
              <a:t>  day</a:t>
            </a:r>
            <a:endParaRPr lang="es-MX" b="1" dirty="0">
              <a:solidFill>
                <a:srgbClr val="00B050"/>
              </a:solidFill>
            </a:endParaRPr>
          </a:p>
        </p:txBody>
      </p:sp>
    </p:spTree>
    <p:extLst>
      <p:ext uri="{BB962C8B-B14F-4D97-AF65-F5344CB8AC3E}">
        <p14:creationId xmlns:p14="http://schemas.microsoft.com/office/powerpoint/2010/main" val="7823193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67F6AAD-5655-4C9F-7215-62BECCEBE363}"/>
              </a:ext>
            </a:extLst>
          </p:cNvPr>
          <p:cNvSpPr>
            <a:spLocks noGrp="1"/>
          </p:cNvSpPr>
          <p:nvPr>
            <p:ph idx="1"/>
          </p:nvPr>
        </p:nvSpPr>
        <p:spPr>
          <a:xfrm>
            <a:off x="1026459" y="1013665"/>
            <a:ext cx="9717741" cy="4830669"/>
          </a:xfrm>
        </p:spPr>
        <p:txBody>
          <a:bodyPr>
            <a:normAutofit fontScale="92500" lnSpcReduction="20000"/>
          </a:bodyPr>
          <a:lstStyle/>
          <a:p>
            <a:pPr marL="0" indent="0" algn="just">
              <a:buNone/>
            </a:pPr>
            <a:r>
              <a:rPr lang="es-MX" b="0" i="0" dirty="0">
                <a:solidFill>
                  <a:srgbClr val="1F1F1F"/>
                </a:solidFill>
                <a:effectLst/>
                <a:latin typeface="var(--cds-font-family-source-sans-pro)"/>
              </a:rPr>
              <a:t>Como analista de datos, organizarás, darás formato, agregarás y calcularás datos a fin de buscar tendencias y patrones o responder preguntas específicas. A menudo te proporcionarán los conjuntos de datos que necesitas para el análisis.</a:t>
            </a:r>
          </a:p>
          <a:p>
            <a:pPr marL="0" indent="0" algn="just">
              <a:buNone/>
            </a:pPr>
            <a:r>
              <a:rPr lang="es-MX" b="0" i="0" u="sng" dirty="0">
                <a:solidFill>
                  <a:srgbClr val="1F1F1F"/>
                </a:solidFill>
                <a:effectLst/>
                <a:latin typeface="var(--cds-font-family-source-sans-pro)"/>
                <a:hlinkClick r:id="rId2"/>
              </a:rPr>
              <a:t>Kaggle.com/</a:t>
            </a:r>
            <a:r>
              <a:rPr lang="es-MX" b="0" i="0" u="sng" dirty="0" err="1">
                <a:solidFill>
                  <a:srgbClr val="1F1F1F"/>
                </a:solidFill>
                <a:effectLst/>
                <a:latin typeface="var(--cds-font-family-source-sans-pro)"/>
                <a:hlinkClick r:id="rId2"/>
              </a:rPr>
              <a:t>datasets</a:t>
            </a:r>
            <a:r>
              <a:rPr lang="es-MX" b="0" i="0" dirty="0">
                <a:solidFill>
                  <a:srgbClr val="1F1F1F"/>
                </a:solidFill>
                <a:effectLst/>
                <a:latin typeface="var(--cds-font-family-source-sans-pro)"/>
              </a:rPr>
              <a:t> contiene una cantidad de </a:t>
            </a:r>
            <a:r>
              <a:rPr lang="es-MX" b="0" i="0" u="sng" dirty="0">
                <a:solidFill>
                  <a:srgbClr val="00B050"/>
                </a:solidFill>
                <a:effectLst/>
                <a:latin typeface="var(--cds-font-family-source-sans-pro)"/>
              </a:rPr>
              <a:t>conjuntos de datos públicos</a:t>
            </a:r>
            <a:r>
              <a:rPr lang="es-MX" b="0" i="0" dirty="0">
                <a:solidFill>
                  <a:srgbClr val="1F1F1F"/>
                </a:solidFill>
                <a:effectLst/>
                <a:latin typeface="var(--cds-font-family-source-sans-pro)"/>
              </a:rPr>
              <a:t>, además de tareas para completar para muchos de ellos. Usa el enlace para practicar. Aquí presentamos algunas actividades a tener en cuenta:</a:t>
            </a:r>
          </a:p>
          <a:p>
            <a:pPr algn="just">
              <a:buFont typeface="Arial" panose="020B0604020202020204" pitchFamily="34" charset="0"/>
              <a:buChar char="•"/>
            </a:pPr>
            <a:r>
              <a:rPr lang="es-MX" b="0" i="0" dirty="0">
                <a:solidFill>
                  <a:srgbClr val="1F1F1F"/>
                </a:solidFill>
                <a:effectLst/>
                <a:latin typeface="var(--cds-font-family-source-sans-pro)"/>
              </a:rPr>
              <a:t>Observa la barra lateral Abrir tareas. Haz clic en una que te interese e intenta completar la(s) tarea(s) para el conjunto de datos. </a:t>
            </a:r>
          </a:p>
          <a:p>
            <a:pPr algn="just">
              <a:buFont typeface="Arial" panose="020B0604020202020204" pitchFamily="34" charset="0"/>
              <a:buChar char="•"/>
            </a:pPr>
            <a:r>
              <a:rPr lang="es-MX" b="0" i="0" dirty="0">
                <a:solidFill>
                  <a:srgbClr val="1F1F1F"/>
                </a:solidFill>
                <a:effectLst/>
                <a:latin typeface="var(--cds-font-family-source-sans-pro)"/>
              </a:rPr>
              <a:t>Explora uno de los conjuntos de datos por tu cuenta. Realiza observaciones tales como motivos para una tendencia ascendente o descendente en los datos, otras tendencias que adviertas y posibles motivos y por qué ciertos valores son significativamente diferentes a otros valores en un conjunto de datos.</a:t>
            </a:r>
          </a:p>
          <a:p>
            <a:pPr marL="0" indent="0" algn="just">
              <a:buNone/>
            </a:pPr>
            <a:endParaRPr lang="es-MX" dirty="0"/>
          </a:p>
        </p:txBody>
      </p:sp>
    </p:spTree>
    <p:extLst>
      <p:ext uri="{BB962C8B-B14F-4D97-AF65-F5344CB8AC3E}">
        <p14:creationId xmlns:p14="http://schemas.microsoft.com/office/powerpoint/2010/main" val="41009155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E36EFC6-486D-9F91-1DF9-9CBD5CD08A28}"/>
              </a:ext>
            </a:extLst>
          </p:cNvPr>
          <p:cNvPicPr>
            <a:picLocks noChangeAspect="1"/>
          </p:cNvPicPr>
          <p:nvPr/>
        </p:nvPicPr>
        <p:blipFill>
          <a:blip r:embed="rId2"/>
          <a:stretch>
            <a:fillRect/>
          </a:stretch>
        </p:blipFill>
        <p:spPr>
          <a:xfrm>
            <a:off x="697094" y="866283"/>
            <a:ext cx="6152218" cy="1901396"/>
          </a:xfrm>
          <a:prstGeom prst="rect">
            <a:avLst/>
          </a:prstGeom>
        </p:spPr>
      </p:pic>
      <p:sp>
        <p:nvSpPr>
          <p:cNvPr id="4" name="CuadroTexto 3">
            <a:extLst>
              <a:ext uri="{FF2B5EF4-FFF2-40B4-BE49-F238E27FC236}">
                <a16:creationId xmlns:a16="http://schemas.microsoft.com/office/drawing/2014/main" id="{3CC63EE8-5BA4-02C5-668A-71BB7739F782}"/>
              </a:ext>
            </a:extLst>
          </p:cNvPr>
          <p:cNvSpPr txBox="1"/>
          <p:nvPr/>
        </p:nvSpPr>
        <p:spPr>
          <a:xfrm>
            <a:off x="5419166" y="3314061"/>
            <a:ext cx="6152218" cy="2677656"/>
          </a:xfrm>
          <a:prstGeom prst="rect">
            <a:avLst/>
          </a:prstGeom>
          <a:noFill/>
        </p:spPr>
        <p:txBody>
          <a:bodyPr wrap="square" rtlCol="0">
            <a:spAutoFit/>
          </a:bodyPr>
          <a:lstStyle/>
          <a:p>
            <a:pPr algn="just"/>
            <a:r>
              <a:rPr lang="es-MX" sz="2400" b="0" i="0" dirty="0">
                <a:solidFill>
                  <a:srgbClr val="0070C0"/>
                </a:solidFill>
                <a:effectLst/>
                <a:latin typeface="Source Sans Pro" panose="020B0503030403020204" pitchFamily="34" charset="0"/>
              </a:rPr>
              <a:t>La validación de datos ayuda a </a:t>
            </a:r>
            <a:r>
              <a:rPr lang="es-MX" sz="2400" b="0" i="0" dirty="0">
                <a:solidFill>
                  <a:srgbClr val="00B050"/>
                </a:solidFill>
                <a:effectLst/>
                <a:latin typeface="Source Sans Pro" panose="020B0503030403020204" pitchFamily="34" charset="0"/>
              </a:rPr>
              <a:t>garantizar la integridad</a:t>
            </a:r>
            <a:r>
              <a:rPr lang="es-MX" sz="2400" b="0" i="0" dirty="0">
                <a:solidFill>
                  <a:srgbClr val="0070C0"/>
                </a:solidFill>
                <a:effectLst/>
                <a:latin typeface="Source Sans Pro" panose="020B0503030403020204" pitchFamily="34" charset="0"/>
              </a:rPr>
              <a:t> de los datos. Además, te proporciona </a:t>
            </a:r>
            <a:r>
              <a:rPr lang="es-MX" sz="2400" b="0" i="0" dirty="0">
                <a:solidFill>
                  <a:srgbClr val="00B050"/>
                </a:solidFill>
                <a:effectLst/>
                <a:latin typeface="Source Sans Pro" panose="020B0503030403020204" pitchFamily="34" charset="0"/>
              </a:rPr>
              <a:t>confianza</a:t>
            </a:r>
            <a:r>
              <a:rPr lang="es-MX" sz="2400" b="0" i="0" dirty="0">
                <a:solidFill>
                  <a:srgbClr val="0070C0"/>
                </a:solidFill>
                <a:effectLst/>
                <a:latin typeface="Source Sans Pro" panose="020B0503030403020204" pitchFamily="34" charset="0"/>
              </a:rPr>
              <a:t> en cuanto a que los datos que </a:t>
            </a:r>
            <a:r>
              <a:rPr lang="es-MX" sz="2400" b="0" i="0" dirty="0">
                <a:solidFill>
                  <a:srgbClr val="00B050"/>
                </a:solidFill>
                <a:effectLst/>
                <a:latin typeface="Source Sans Pro" panose="020B0503030403020204" pitchFamily="34" charset="0"/>
              </a:rPr>
              <a:t>estás utilizando están limpios</a:t>
            </a:r>
            <a:r>
              <a:rPr lang="es-MX" sz="2400" b="0" i="0" dirty="0">
                <a:solidFill>
                  <a:srgbClr val="0070C0"/>
                </a:solidFill>
                <a:effectLst/>
                <a:latin typeface="Source Sans Pro" panose="020B0503030403020204" pitchFamily="34" charset="0"/>
              </a:rPr>
              <a:t>. </a:t>
            </a:r>
          </a:p>
          <a:p>
            <a:pPr algn="just"/>
            <a:r>
              <a:rPr lang="es-MX" sz="2400" b="0" i="0" dirty="0">
                <a:solidFill>
                  <a:srgbClr val="0070C0"/>
                </a:solidFill>
                <a:effectLst/>
                <a:latin typeface="Source Sans Pro" panose="020B0503030403020204" pitchFamily="34" charset="0"/>
              </a:rPr>
              <a:t>La siguiente lista describe los seis tipos de validación de datos y el propósito de cada uno e incluye ejemplos y limitaciones.</a:t>
            </a:r>
            <a:endParaRPr lang="es-MX" sz="2400" dirty="0">
              <a:solidFill>
                <a:srgbClr val="0070C0"/>
              </a:solidFill>
            </a:endParaRPr>
          </a:p>
        </p:txBody>
      </p:sp>
    </p:spTree>
    <p:extLst>
      <p:ext uri="{BB962C8B-B14F-4D97-AF65-F5344CB8AC3E}">
        <p14:creationId xmlns:p14="http://schemas.microsoft.com/office/powerpoint/2010/main" val="41192560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a:extLst>
              <a:ext uri="{FF2B5EF4-FFF2-40B4-BE49-F238E27FC236}">
                <a16:creationId xmlns:a16="http://schemas.microsoft.com/office/drawing/2014/main" id="{A4C5A191-69E8-8DC0-6819-1248D706AA93}"/>
              </a:ext>
            </a:extLst>
          </p:cNvPr>
          <p:cNvGraphicFramePr>
            <a:graphicFrameLocks noGrp="1"/>
          </p:cNvGraphicFramePr>
          <p:nvPr>
            <p:extLst>
              <p:ext uri="{D42A27DB-BD31-4B8C-83A1-F6EECF244321}">
                <p14:modId xmlns:p14="http://schemas.microsoft.com/office/powerpoint/2010/main" val="2708743209"/>
              </p:ext>
            </p:extLst>
          </p:nvPr>
        </p:nvGraphicFramePr>
        <p:xfrm>
          <a:off x="0" y="0"/>
          <a:ext cx="12192000" cy="6906409"/>
        </p:xfrm>
        <a:graphic>
          <a:graphicData uri="http://schemas.openxmlformats.org/drawingml/2006/table">
            <a:tbl>
              <a:tblPr firstRow="1" bandRow="1">
                <a:tableStyleId>{5C22544A-7EE6-4342-B048-85BDC9FD1C3A}</a:tableStyleId>
              </a:tblPr>
              <a:tblGrid>
                <a:gridCol w="1922929">
                  <a:extLst>
                    <a:ext uri="{9D8B030D-6E8A-4147-A177-3AD203B41FA5}">
                      <a16:colId xmlns:a16="http://schemas.microsoft.com/office/drawing/2014/main" val="1973724164"/>
                    </a:ext>
                  </a:extLst>
                </a:gridCol>
                <a:gridCol w="10269071">
                  <a:extLst>
                    <a:ext uri="{9D8B030D-6E8A-4147-A177-3AD203B41FA5}">
                      <a16:colId xmlns:a16="http://schemas.microsoft.com/office/drawing/2014/main" val="1716158246"/>
                    </a:ext>
                  </a:extLst>
                </a:gridCol>
              </a:tblGrid>
              <a:tr h="438374">
                <a:tc>
                  <a:txBody>
                    <a:bodyPr/>
                    <a:lstStyle/>
                    <a:p>
                      <a:endParaRPr lang="es-MX"/>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b="1" i="0" dirty="0">
                          <a:effectLst/>
                        </a:rPr>
                        <a:t>Validación de datos</a:t>
                      </a:r>
                    </a:p>
                  </a:txBody>
                  <a:tcPr/>
                </a:tc>
                <a:extLst>
                  <a:ext uri="{0D108BD9-81ED-4DB2-BD59-A6C34878D82A}">
                    <a16:rowId xmlns:a16="http://schemas.microsoft.com/office/drawing/2014/main" val="2784708507"/>
                  </a:ext>
                </a:extLst>
              </a:tr>
              <a:tr h="798755">
                <a:tc>
                  <a:txBody>
                    <a:bodyPr/>
                    <a:lstStyle/>
                    <a:p>
                      <a:pPr algn="ctr"/>
                      <a:r>
                        <a:rPr lang="es-MX" sz="1800" b="1" i="0" kern="1200" dirty="0">
                          <a:solidFill>
                            <a:schemeClr val="dk1"/>
                          </a:solidFill>
                          <a:effectLst/>
                          <a:latin typeface="+mn-lt"/>
                          <a:ea typeface="+mn-ea"/>
                          <a:cs typeface="+mn-cs"/>
                        </a:rPr>
                        <a:t>Tipo de datos</a:t>
                      </a:r>
                    </a:p>
                  </a:txBody>
                  <a:tcPr/>
                </a:tc>
                <a:tc>
                  <a:txBody>
                    <a:bodyPr/>
                    <a:lstStyle/>
                    <a:p>
                      <a:r>
                        <a:rPr lang="es-MX" sz="1800" b="1" i="0" kern="1200" dirty="0">
                          <a:solidFill>
                            <a:schemeClr val="dk1"/>
                          </a:solidFill>
                          <a:effectLst/>
                          <a:latin typeface="+mn-lt"/>
                          <a:ea typeface="+mn-ea"/>
                          <a:cs typeface="+mn-cs"/>
                        </a:rPr>
                        <a:t>Propósito</a:t>
                      </a:r>
                      <a:r>
                        <a:rPr lang="es-MX" sz="1800" b="0" i="0" kern="1200" dirty="0">
                          <a:solidFill>
                            <a:schemeClr val="dk1"/>
                          </a:solidFill>
                          <a:effectLst/>
                          <a:latin typeface="+mn-lt"/>
                          <a:ea typeface="+mn-ea"/>
                          <a:cs typeface="+mn-cs"/>
                        </a:rPr>
                        <a:t>: Comprobar que los </a:t>
                      </a:r>
                      <a:r>
                        <a:rPr lang="es-MX" sz="1800" b="0" i="0" kern="1200" dirty="0">
                          <a:solidFill>
                            <a:srgbClr val="7030A0"/>
                          </a:solidFill>
                          <a:effectLst/>
                          <a:latin typeface="+mn-lt"/>
                          <a:ea typeface="+mn-ea"/>
                          <a:cs typeface="+mn-cs"/>
                        </a:rPr>
                        <a:t>datos coincidan con el tipo de datos definido </a:t>
                      </a:r>
                      <a:r>
                        <a:rPr lang="es-MX" sz="1800" b="0" i="0" kern="1200" dirty="0">
                          <a:solidFill>
                            <a:schemeClr val="dk1"/>
                          </a:solidFill>
                          <a:effectLst/>
                          <a:latin typeface="+mn-lt"/>
                          <a:ea typeface="+mn-ea"/>
                          <a:cs typeface="+mn-cs"/>
                        </a:rPr>
                        <a:t>para un campo.</a:t>
                      </a:r>
                    </a:p>
                    <a:p>
                      <a:r>
                        <a:rPr lang="es-MX" sz="1800" b="1" i="0" kern="1200" dirty="0">
                          <a:solidFill>
                            <a:schemeClr val="dk1"/>
                          </a:solidFill>
                          <a:effectLst/>
                          <a:latin typeface="+mn-lt"/>
                          <a:ea typeface="+mn-ea"/>
                          <a:cs typeface="+mn-cs"/>
                        </a:rPr>
                        <a:t>Ejemplo:</a:t>
                      </a:r>
                      <a:r>
                        <a:rPr lang="es-MX" sz="1800" b="0" i="0" kern="1200" dirty="0">
                          <a:solidFill>
                            <a:schemeClr val="dk1"/>
                          </a:solidFill>
                          <a:effectLst/>
                          <a:latin typeface="+mn-lt"/>
                          <a:ea typeface="+mn-ea"/>
                          <a:cs typeface="+mn-cs"/>
                        </a:rPr>
                        <a:t> Los valores de los datos para los grados escolares de 1 a 12 deben ser del tipo datos numéricos.</a:t>
                      </a:r>
                    </a:p>
                  </a:txBody>
                  <a:tcPr/>
                </a:tc>
                <a:extLst>
                  <a:ext uri="{0D108BD9-81ED-4DB2-BD59-A6C34878D82A}">
                    <a16:rowId xmlns:a16="http://schemas.microsoft.com/office/drawing/2014/main" val="2076501515"/>
                  </a:ext>
                </a:extLst>
              </a:tr>
              <a:tr h="856701">
                <a:tc>
                  <a:txBody>
                    <a:bodyPr/>
                    <a:lstStyle/>
                    <a:p>
                      <a:pPr algn="ctr"/>
                      <a:r>
                        <a:rPr lang="es-MX" sz="1800" b="1" i="0" kern="1200" dirty="0">
                          <a:solidFill>
                            <a:schemeClr val="dk1"/>
                          </a:solidFill>
                          <a:effectLst/>
                          <a:latin typeface="+mn-lt"/>
                          <a:ea typeface="+mn-ea"/>
                          <a:cs typeface="+mn-cs"/>
                        </a:rPr>
                        <a:t>Rango de datos</a:t>
                      </a:r>
                    </a:p>
                  </a:txBody>
                  <a:tcPr/>
                </a:tc>
                <a:tc>
                  <a:txBody>
                    <a:bodyPr/>
                    <a:lstStyle/>
                    <a:p>
                      <a:r>
                        <a:rPr lang="es-MX" sz="1800" b="1" i="0" kern="1200" dirty="0">
                          <a:solidFill>
                            <a:schemeClr val="dk1"/>
                          </a:solidFill>
                          <a:effectLst/>
                          <a:latin typeface="+mn-lt"/>
                          <a:ea typeface="+mn-ea"/>
                          <a:cs typeface="+mn-cs"/>
                        </a:rPr>
                        <a:t>Propósito</a:t>
                      </a:r>
                      <a:r>
                        <a:rPr lang="es-MX" sz="1800" b="0" i="0" kern="1200" dirty="0">
                          <a:solidFill>
                            <a:schemeClr val="dk1"/>
                          </a:solidFill>
                          <a:effectLst/>
                          <a:latin typeface="+mn-lt"/>
                          <a:ea typeface="+mn-ea"/>
                          <a:cs typeface="+mn-cs"/>
                        </a:rPr>
                        <a:t>: Comprobar que </a:t>
                      </a:r>
                      <a:r>
                        <a:rPr lang="es-MX" sz="1800" b="0" i="0" kern="1200" dirty="0">
                          <a:solidFill>
                            <a:srgbClr val="7030A0"/>
                          </a:solidFill>
                          <a:effectLst/>
                          <a:latin typeface="+mn-lt"/>
                          <a:ea typeface="+mn-ea"/>
                          <a:cs typeface="+mn-cs"/>
                        </a:rPr>
                        <a:t>los datos se ubiquen dentro de un rango </a:t>
                      </a:r>
                      <a:r>
                        <a:rPr lang="es-MX" sz="1800" b="0" i="0" kern="1200" dirty="0">
                          <a:solidFill>
                            <a:schemeClr val="dk1"/>
                          </a:solidFill>
                          <a:effectLst/>
                          <a:latin typeface="+mn-lt"/>
                          <a:ea typeface="+mn-ea"/>
                          <a:cs typeface="+mn-cs"/>
                        </a:rPr>
                        <a:t>de valores </a:t>
                      </a:r>
                      <a:r>
                        <a:rPr lang="es-MX" sz="1800" b="0" i="0" kern="1200" dirty="0">
                          <a:solidFill>
                            <a:srgbClr val="7030A0"/>
                          </a:solidFill>
                          <a:effectLst/>
                          <a:latin typeface="+mn-lt"/>
                          <a:ea typeface="+mn-ea"/>
                          <a:cs typeface="+mn-cs"/>
                        </a:rPr>
                        <a:t>aceptable</a:t>
                      </a:r>
                      <a:r>
                        <a:rPr lang="es-MX" sz="1800" b="0" i="0" kern="1200" dirty="0">
                          <a:solidFill>
                            <a:schemeClr val="dk1"/>
                          </a:solidFill>
                          <a:effectLst/>
                          <a:latin typeface="+mn-lt"/>
                          <a:ea typeface="+mn-ea"/>
                          <a:cs typeface="+mn-cs"/>
                        </a:rPr>
                        <a:t> definido por el campo.</a:t>
                      </a:r>
                    </a:p>
                    <a:p>
                      <a:r>
                        <a:rPr lang="es-MX" sz="1800" b="1" i="0" kern="1200" dirty="0">
                          <a:solidFill>
                            <a:schemeClr val="dk1"/>
                          </a:solidFill>
                          <a:effectLst/>
                          <a:latin typeface="+mn-lt"/>
                          <a:ea typeface="+mn-ea"/>
                          <a:cs typeface="+mn-cs"/>
                        </a:rPr>
                        <a:t>Ejemplo:</a:t>
                      </a:r>
                      <a:r>
                        <a:rPr lang="es-MX" sz="1800" b="0" i="0" kern="1200" dirty="0">
                          <a:solidFill>
                            <a:schemeClr val="dk1"/>
                          </a:solidFill>
                          <a:effectLst/>
                          <a:latin typeface="+mn-lt"/>
                          <a:ea typeface="+mn-ea"/>
                          <a:cs typeface="+mn-cs"/>
                        </a:rPr>
                        <a:t> Los valores de datos para los grados escolares deben ser valores entre 1 y 12.</a:t>
                      </a:r>
                    </a:p>
                  </a:txBody>
                  <a:tcPr/>
                </a:tc>
                <a:extLst>
                  <a:ext uri="{0D108BD9-81ED-4DB2-BD59-A6C34878D82A}">
                    <a16:rowId xmlns:a16="http://schemas.microsoft.com/office/drawing/2014/main" val="1667874149"/>
                  </a:ext>
                </a:extLst>
              </a:tr>
              <a:tr h="8567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800" b="1" i="0" kern="1200" dirty="0">
                          <a:solidFill>
                            <a:schemeClr val="dk1"/>
                          </a:solidFill>
                          <a:effectLst/>
                          <a:latin typeface="+mn-lt"/>
                          <a:ea typeface="+mn-ea"/>
                          <a:cs typeface="+mn-cs"/>
                        </a:rPr>
                        <a:t>Limitaciones de datos</a:t>
                      </a:r>
                    </a:p>
                    <a:p>
                      <a:pPr algn="ctr"/>
                      <a:endParaRPr lang="es-MX" dirty="0"/>
                    </a:p>
                  </a:txBody>
                  <a:tcPr/>
                </a:tc>
                <a:tc>
                  <a:txBody>
                    <a:bodyPr/>
                    <a:lstStyle/>
                    <a:p>
                      <a:r>
                        <a:rPr lang="es-MX" sz="1800" b="1" i="0" kern="1200" dirty="0">
                          <a:solidFill>
                            <a:schemeClr val="dk1"/>
                          </a:solidFill>
                          <a:effectLst/>
                          <a:latin typeface="+mn-lt"/>
                          <a:ea typeface="+mn-ea"/>
                          <a:cs typeface="+mn-cs"/>
                        </a:rPr>
                        <a:t>Propósito</a:t>
                      </a:r>
                      <a:r>
                        <a:rPr lang="es-MX" sz="1800" b="0" i="0" kern="1200" dirty="0">
                          <a:solidFill>
                            <a:schemeClr val="dk1"/>
                          </a:solidFill>
                          <a:effectLst/>
                          <a:latin typeface="+mn-lt"/>
                          <a:ea typeface="+mn-ea"/>
                          <a:cs typeface="+mn-cs"/>
                        </a:rPr>
                        <a:t>: Comprobar que los </a:t>
                      </a:r>
                      <a:r>
                        <a:rPr lang="es-MX" sz="1800" b="0" i="0" kern="1200" dirty="0">
                          <a:solidFill>
                            <a:srgbClr val="7030A0"/>
                          </a:solidFill>
                          <a:effectLst/>
                          <a:latin typeface="+mn-lt"/>
                          <a:ea typeface="+mn-ea"/>
                          <a:cs typeface="+mn-cs"/>
                        </a:rPr>
                        <a:t>datos cumplan con ciertas condiciones </a:t>
                      </a:r>
                      <a:r>
                        <a:rPr lang="es-MX" sz="1800" b="0" i="0" kern="1200" dirty="0">
                          <a:solidFill>
                            <a:schemeClr val="dk1"/>
                          </a:solidFill>
                          <a:effectLst/>
                          <a:latin typeface="+mn-lt"/>
                          <a:ea typeface="+mn-ea"/>
                          <a:cs typeface="+mn-cs"/>
                        </a:rPr>
                        <a:t>o criterios para un campo. Esto incluye el tipo de datos ingresados además de otros atributos del campo como, por ejemplo, el número de caracteres.</a:t>
                      </a:r>
                    </a:p>
                    <a:p>
                      <a:r>
                        <a:rPr lang="es-MX" sz="1800" b="1" i="0" kern="1200" dirty="0">
                          <a:solidFill>
                            <a:schemeClr val="dk1"/>
                          </a:solidFill>
                          <a:effectLst/>
                          <a:latin typeface="+mn-lt"/>
                          <a:ea typeface="+mn-ea"/>
                          <a:cs typeface="+mn-cs"/>
                        </a:rPr>
                        <a:t>Ejemplo:</a:t>
                      </a:r>
                      <a:r>
                        <a:rPr lang="es-MX" sz="1800" b="0" i="0" kern="1200" dirty="0">
                          <a:solidFill>
                            <a:schemeClr val="dk1"/>
                          </a:solidFill>
                          <a:effectLst/>
                          <a:latin typeface="+mn-lt"/>
                          <a:ea typeface="+mn-ea"/>
                          <a:cs typeface="+mn-cs"/>
                        </a:rPr>
                        <a:t> Restricción del contenido: Los valores de los datos para los grados escolares de 1 a 12 deben ser números enteros.</a:t>
                      </a:r>
                    </a:p>
                  </a:txBody>
                  <a:tcPr/>
                </a:tc>
                <a:extLst>
                  <a:ext uri="{0D108BD9-81ED-4DB2-BD59-A6C34878D82A}">
                    <a16:rowId xmlns:a16="http://schemas.microsoft.com/office/drawing/2014/main" val="1560509165"/>
                  </a:ext>
                </a:extLst>
              </a:tr>
              <a:tr h="8567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800" b="1" i="0" kern="1200" dirty="0">
                          <a:solidFill>
                            <a:schemeClr val="dk1"/>
                          </a:solidFill>
                          <a:effectLst/>
                          <a:latin typeface="+mn-lt"/>
                          <a:ea typeface="+mn-ea"/>
                          <a:cs typeface="+mn-cs"/>
                        </a:rPr>
                        <a:t>Coherencia de los datos</a:t>
                      </a:r>
                    </a:p>
                    <a:p>
                      <a:pPr algn="ctr"/>
                      <a:endParaRPr lang="es-MX" dirty="0"/>
                    </a:p>
                  </a:txBody>
                  <a:tcPr/>
                </a:tc>
                <a:tc>
                  <a:txBody>
                    <a:bodyPr/>
                    <a:lstStyle/>
                    <a:p>
                      <a:r>
                        <a:rPr lang="es-MX" sz="1800" b="1" i="0" kern="1200" dirty="0">
                          <a:solidFill>
                            <a:schemeClr val="dk1"/>
                          </a:solidFill>
                          <a:effectLst/>
                          <a:latin typeface="+mn-lt"/>
                          <a:ea typeface="+mn-ea"/>
                          <a:cs typeface="+mn-cs"/>
                        </a:rPr>
                        <a:t>Propósito</a:t>
                      </a:r>
                      <a:r>
                        <a:rPr lang="es-MX" sz="1800" b="0" i="0" kern="1200" dirty="0">
                          <a:solidFill>
                            <a:schemeClr val="dk1"/>
                          </a:solidFill>
                          <a:effectLst/>
                          <a:latin typeface="+mn-lt"/>
                          <a:ea typeface="+mn-ea"/>
                          <a:cs typeface="+mn-cs"/>
                        </a:rPr>
                        <a:t>: Comprobar que los </a:t>
                      </a:r>
                      <a:r>
                        <a:rPr lang="es-MX" sz="1800" b="0" i="0" kern="1200" dirty="0">
                          <a:solidFill>
                            <a:srgbClr val="7030A0"/>
                          </a:solidFill>
                          <a:effectLst/>
                          <a:latin typeface="+mn-lt"/>
                          <a:ea typeface="+mn-ea"/>
                          <a:cs typeface="+mn-cs"/>
                        </a:rPr>
                        <a:t>datos tienen sentido en el contexto </a:t>
                      </a:r>
                      <a:r>
                        <a:rPr lang="es-MX" sz="1800" b="0" i="0" kern="1200" dirty="0">
                          <a:solidFill>
                            <a:schemeClr val="dk1"/>
                          </a:solidFill>
                          <a:effectLst/>
                          <a:latin typeface="+mn-lt"/>
                          <a:ea typeface="+mn-ea"/>
                          <a:cs typeface="+mn-cs"/>
                        </a:rPr>
                        <a:t>de otros datos relacionados.</a:t>
                      </a:r>
                    </a:p>
                    <a:p>
                      <a:r>
                        <a:rPr lang="es-MX" sz="1800" b="1" i="0" kern="1200" dirty="0">
                          <a:solidFill>
                            <a:schemeClr val="dk1"/>
                          </a:solidFill>
                          <a:effectLst/>
                          <a:latin typeface="+mn-lt"/>
                          <a:ea typeface="+mn-ea"/>
                          <a:cs typeface="+mn-cs"/>
                        </a:rPr>
                        <a:t>Ejemplo:</a:t>
                      </a:r>
                      <a:r>
                        <a:rPr lang="es-MX" sz="1800" b="0" i="0" kern="1200" dirty="0">
                          <a:solidFill>
                            <a:schemeClr val="dk1"/>
                          </a:solidFill>
                          <a:effectLst/>
                          <a:latin typeface="+mn-lt"/>
                          <a:ea typeface="+mn-ea"/>
                          <a:cs typeface="+mn-cs"/>
                        </a:rPr>
                        <a:t> Los valores de los datos para las fechas de envío del producto no pueden ser anteriores a las fechas de producción del producto.</a:t>
                      </a:r>
                    </a:p>
                  </a:txBody>
                  <a:tcPr/>
                </a:tc>
                <a:extLst>
                  <a:ext uri="{0D108BD9-81ED-4DB2-BD59-A6C34878D82A}">
                    <a16:rowId xmlns:a16="http://schemas.microsoft.com/office/drawing/2014/main" val="3356572138"/>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800" b="1" i="0" kern="1200" dirty="0">
                          <a:solidFill>
                            <a:schemeClr val="dk1"/>
                          </a:solidFill>
                          <a:effectLst/>
                          <a:latin typeface="+mn-lt"/>
                          <a:ea typeface="+mn-ea"/>
                          <a:cs typeface="+mn-cs"/>
                        </a:rPr>
                        <a:t>Estructura de los datos</a:t>
                      </a:r>
                    </a:p>
                    <a:p>
                      <a:pPr algn="ctr"/>
                      <a:endParaRPr lang="es-MX" dirty="0"/>
                    </a:p>
                  </a:txBody>
                  <a:tcPr/>
                </a:tc>
                <a:tc>
                  <a:txBody>
                    <a:bodyPr/>
                    <a:lstStyle/>
                    <a:p>
                      <a:r>
                        <a:rPr lang="es-MX" sz="1800" b="1" i="0" kern="1200" dirty="0">
                          <a:solidFill>
                            <a:schemeClr val="dk1"/>
                          </a:solidFill>
                          <a:effectLst/>
                          <a:latin typeface="+mn-lt"/>
                          <a:ea typeface="+mn-ea"/>
                          <a:cs typeface="+mn-cs"/>
                        </a:rPr>
                        <a:t>Propósito</a:t>
                      </a:r>
                      <a:r>
                        <a:rPr lang="es-MX" sz="1800" b="0" i="0" kern="1200" dirty="0">
                          <a:solidFill>
                            <a:schemeClr val="dk1"/>
                          </a:solidFill>
                          <a:effectLst/>
                          <a:latin typeface="+mn-lt"/>
                          <a:ea typeface="+mn-ea"/>
                          <a:cs typeface="+mn-cs"/>
                        </a:rPr>
                        <a:t>: Comprobar que </a:t>
                      </a:r>
                      <a:r>
                        <a:rPr lang="es-MX" sz="1800" b="0" i="0" kern="1200" dirty="0">
                          <a:solidFill>
                            <a:srgbClr val="7030A0"/>
                          </a:solidFill>
                          <a:effectLst/>
                          <a:latin typeface="+mn-lt"/>
                          <a:ea typeface="+mn-ea"/>
                          <a:cs typeface="+mn-cs"/>
                        </a:rPr>
                        <a:t>los datos siguen o se ajustan a una estructura establecida</a:t>
                      </a:r>
                      <a:r>
                        <a:rPr lang="es-MX" sz="1800" b="0" i="0" kern="1200" dirty="0">
                          <a:solidFill>
                            <a:schemeClr val="dk1"/>
                          </a:solidFill>
                          <a:effectLst/>
                          <a:latin typeface="+mn-lt"/>
                          <a:ea typeface="+mn-ea"/>
                          <a:cs typeface="+mn-cs"/>
                        </a:rPr>
                        <a:t>.</a:t>
                      </a:r>
                    </a:p>
                    <a:p>
                      <a:r>
                        <a:rPr lang="es-MX" sz="1800" b="1" i="0" kern="1200" dirty="0">
                          <a:solidFill>
                            <a:schemeClr val="dk1"/>
                          </a:solidFill>
                          <a:effectLst/>
                          <a:latin typeface="+mn-lt"/>
                          <a:ea typeface="+mn-ea"/>
                          <a:cs typeface="+mn-cs"/>
                        </a:rPr>
                        <a:t>Ejemplo:</a:t>
                      </a:r>
                      <a:r>
                        <a:rPr lang="es-MX" sz="1800" b="0" i="0" kern="1200" dirty="0">
                          <a:solidFill>
                            <a:schemeClr val="dk1"/>
                          </a:solidFill>
                          <a:effectLst/>
                          <a:latin typeface="+mn-lt"/>
                          <a:ea typeface="+mn-ea"/>
                          <a:cs typeface="+mn-cs"/>
                        </a:rPr>
                        <a:t> Las páginas web deben seguir una estructura prescrita para que se muestren adecuadamente.</a:t>
                      </a:r>
                    </a:p>
                  </a:txBody>
                  <a:tcPr/>
                </a:tc>
                <a:extLst>
                  <a:ext uri="{0D108BD9-81ED-4DB2-BD59-A6C34878D82A}">
                    <a16:rowId xmlns:a16="http://schemas.microsoft.com/office/drawing/2014/main" val="151428311"/>
                  </a:ext>
                </a:extLst>
              </a:tr>
              <a:tr h="85670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MX" sz="1800" b="1" i="0" kern="1200" dirty="0">
                          <a:solidFill>
                            <a:schemeClr val="dk1"/>
                          </a:solidFill>
                          <a:effectLst/>
                          <a:latin typeface="+mn-lt"/>
                          <a:ea typeface="+mn-ea"/>
                          <a:cs typeface="+mn-cs"/>
                        </a:rPr>
                        <a:t>Validación del código</a:t>
                      </a:r>
                    </a:p>
                    <a:p>
                      <a:pPr algn="ctr"/>
                      <a:endParaRPr lang="es-MX" dirty="0"/>
                    </a:p>
                  </a:txBody>
                  <a:tcPr/>
                </a:tc>
                <a:tc>
                  <a:txBody>
                    <a:bodyPr/>
                    <a:lstStyle/>
                    <a:p>
                      <a:r>
                        <a:rPr lang="es-MX" sz="1800" b="1" i="0" kern="1200" dirty="0">
                          <a:solidFill>
                            <a:schemeClr val="dk1"/>
                          </a:solidFill>
                          <a:effectLst/>
                          <a:latin typeface="+mn-lt"/>
                          <a:ea typeface="+mn-ea"/>
                          <a:cs typeface="+mn-cs"/>
                        </a:rPr>
                        <a:t>Propósito: </a:t>
                      </a:r>
                      <a:r>
                        <a:rPr lang="es-MX" sz="1800" b="0" i="0" kern="1200" dirty="0">
                          <a:solidFill>
                            <a:schemeClr val="dk1"/>
                          </a:solidFill>
                          <a:effectLst/>
                          <a:latin typeface="+mn-lt"/>
                          <a:ea typeface="+mn-ea"/>
                          <a:cs typeface="+mn-cs"/>
                        </a:rPr>
                        <a:t>Comprobar que el código de aplicación realice sistemáticamente cualquiera de las validaciones antes mencionadas durante el ingreso de datos del usuario.</a:t>
                      </a:r>
                    </a:p>
                    <a:p>
                      <a:r>
                        <a:rPr lang="es-MX" sz="1800" b="1" i="0" kern="1200" dirty="0">
                          <a:solidFill>
                            <a:schemeClr val="dk1"/>
                          </a:solidFill>
                          <a:effectLst/>
                          <a:latin typeface="+mn-lt"/>
                          <a:ea typeface="+mn-ea"/>
                          <a:cs typeface="+mn-cs"/>
                        </a:rPr>
                        <a:t>Ejemplo: </a:t>
                      </a:r>
                      <a:r>
                        <a:rPr lang="es-MX" sz="1800" b="0" i="0" kern="1200" dirty="0">
                          <a:solidFill>
                            <a:schemeClr val="dk1"/>
                          </a:solidFill>
                          <a:effectLst/>
                          <a:latin typeface="+mn-lt"/>
                          <a:ea typeface="+mn-ea"/>
                          <a:cs typeface="+mn-cs"/>
                        </a:rPr>
                        <a:t>Los siguientes son problemas comunes que se descubren durante la validación del código: más de un tipo de datos permitido, comprobación del rango de datos no realizada o finalización de cadenas de texto que no están bien definidas.</a:t>
                      </a:r>
                    </a:p>
                  </a:txBody>
                  <a:tcPr/>
                </a:tc>
                <a:extLst>
                  <a:ext uri="{0D108BD9-81ED-4DB2-BD59-A6C34878D82A}">
                    <a16:rowId xmlns:a16="http://schemas.microsoft.com/office/drawing/2014/main" val="2064948688"/>
                  </a:ext>
                </a:extLst>
              </a:tr>
            </a:tbl>
          </a:graphicData>
        </a:graphic>
      </p:graphicFrame>
    </p:spTree>
    <p:extLst>
      <p:ext uri="{BB962C8B-B14F-4D97-AF65-F5344CB8AC3E}">
        <p14:creationId xmlns:p14="http://schemas.microsoft.com/office/powerpoint/2010/main" val="16185364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F4879DB-38A0-5260-8856-00FA01186F2E}"/>
              </a:ext>
            </a:extLst>
          </p:cNvPr>
          <p:cNvPicPr>
            <a:picLocks noChangeAspect="1"/>
          </p:cNvPicPr>
          <p:nvPr/>
        </p:nvPicPr>
        <p:blipFill>
          <a:blip r:embed="rId2"/>
          <a:stretch>
            <a:fillRect/>
          </a:stretch>
        </p:blipFill>
        <p:spPr>
          <a:xfrm>
            <a:off x="431047" y="508492"/>
            <a:ext cx="8042875" cy="3547193"/>
          </a:xfrm>
          <a:prstGeom prst="rect">
            <a:avLst/>
          </a:prstGeom>
        </p:spPr>
      </p:pic>
      <p:pic>
        <p:nvPicPr>
          <p:cNvPr id="8" name="Imagen 7">
            <a:extLst>
              <a:ext uri="{FF2B5EF4-FFF2-40B4-BE49-F238E27FC236}">
                <a16:creationId xmlns:a16="http://schemas.microsoft.com/office/drawing/2014/main" id="{A5AE3BD4-8F22-FD44-496A-413C3CF319CA}"/>
              </a:ext>
            </a:extLst>
          </p:cNvPr>
          <p:cNvPicPr>
            <a:picLocks noChangeAspect="1"/>
          </p:cNvPicPr>
          <p:nvPr/>
        </p:nvPicPr>
        <p:blipFill>
          <a:blip r:embed="rId3"/>
          <a:stretch>
            <a:fillRect/>
          </a:stretch>
        </p:blipFill>
        <p:spPr>
          <a:xfrm>
            <a:off x="4737862" y="4531064"/>
            <a:ext cx="6919472" cy="2044548"/>
          </a:xfrm>
          <a:prstGeom prst="rect">
            <a:avLst/>
          </a:prstGeom>
        </p:spPr>
      </p:pic>
    </p:spTree>
    <p:extLst>
      <p:ext uri="{BB962C8B-B14F-4D97-AF65-F5344CB8AC3E}">
        <p14:creationId xmlns:p14="http://schemas.microsoft.com/office/powerpoint/2010/main" val="37229524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6E9CF99-6BEB-D7EA-E576-CD7BDE2A9198}"/>
              </a:ext>
            </a:extLst>
          </p:cNvPr>
          <p:cNvSpPr>
            <a:spLocks noGrp="1"/>
          </p:cNvSpPr>
          <p:nvPr>
            <p:ph idx="1"/>
          </p:nvPr>
        </p:nvSpPr>
        <p:spPr>
          <a:xfrm>
            <a:off x="984996" y="1415991"/>
            <a:ext cx="10222007" cy="4026018"/>
          </a:xfrm>
        </p:spPr>
        <p:txBody>
          <a:bodyPr>
            <a:noAutofit/>
          </a:bodyPr>
          <a:lstStyle/>
          <a:p>
            <a:pPr marL="0" indent="0">
              <a:buNone/>
            </a:pPr>
            <a:r>
              <a:rPr lang="es-MX" sz="2000" b="0" i="0" dirty="0">
                <a:solidFill>
                  <a:srgbClr val="1F1F1F"/>
                </a:solidFill>
                <a:effectLst/>
                <a:latin typeface="Source Sans Pro" panose="020B0503030403020204" pitchFamily="34" charset="0"/>
              </a:rPr>
              <a:t>Las</a:t>
            </a:r>
            <a:r>
              <a:rPr lang="es-MX" sz="2000" b="1" i="0" dirty="0">
                <a:solidFill>
                  <a:srgbClr val="1F1F1F"/>
                </a:solidFill>
                <a:effectLst/>
                <a:latin typeface="unset"/>
              </a:rPr>
              <a:t> tablas temporales</a:t>
            </a:r>
            <a:r>
              <a:rPr lang="es-MX" sz="2000" b="0" i="0" dirty="0">
                <a:solidFill>
                  <a:srgbClr val="1F1F1F"/>
                </a:solidFill>
                <a:effectLst/>
                <a:latin typeface="Source Sans Pro" panose="020B0503030403020204" pitchFamily="34" charset="0"/>
              </a:rPr>
              <a:t> en una base de datos de SQL que no se almacenan permanentemente. </a:t>
            </a:r>
          </a:p>
          <a:p>
            <a:pPr algn="l">
              <a:buFont typeface="Arial" panose="020B0604020202020204" pitchFamily="34" charset="0"/>
              <a:buChar char="•"/>
            </a:pPr>
            <a:r>
              <a:rPr lang="es-MX" sz="2000" b="0" i="0" dirty="0">
                <a:solidFill>
                  <a:srgbClr val="1F1F1F"/>
                </a:solidFill>
                <a:effectLst/>
                <a:latin typeface="var(--cds-font-family-source-sans-pro)"/>
              </a:rPr>
              <a:t>Se eliminan automáticamente de la base de datos cuando finalizas la sesión en SQL.</a:t>
            </a:r>
          </a:p>
          <a:p>
            <a:pPr algn="l">
              <a:buFont typeface="Arial" panose="020B0604020202020204" pitchFamily="34" charset="0"/>
              <a:buChar char="•"/>
            </a:pPr>
            <a:r>
              <a:rPr lang="es-MX" sz="2000" b="0" i="0" dirty="0">
                <a:solidFill>
                  <a:srgbClr val="1F1F1F"/>
                </a:solidFill>
                <a:effectLst/>
                <a:latin typeface="var(--cds-font-family-source-sans-pro)"/>
              </a:rPr>
              <a:t>Se pueden utilizar como área de contención para almacenar valores si estás realizando una serie de cálculos. A veces, esto se denomina </a:t>
            </a:r>
            <a:r>
              <a:rPr lang="es-MX" sz="2000" b="1" i="0" dirty="0">
                <a:solidFill>
                  <a:srgbClr val="1F1F1F"/>
                </a:solidFill>
                <a:effectLst/>
                <a:latin typeface="unset"/>
              </a:rPr>
              <a:t>preprocesamiento </a:t>
            </a:r>
            <a:r>
              <a:rPr lang="es-MX" sz="2000" b="0" i="0" dirty="0">
                <a:solidFill>
                  <a:srgbClr val="1F1F1F"/>
                </a:solidFill>
                <a:effectLst/>
                <a:latin typeface="var(--cds-font-family-source-sans-pro)"/>
              </a:rPr>
              <a:t>de datos.</a:t>
            </a:r>
          </a:p>
          <a:p>
            <a:pPr algn="l">
              <a:buFont typeface="Arial" panose="020B0604020202020204" pitchFamily="34" charset="0"/>
              <a:buChar char="•"/>
            </a:pPr>
            <a:r>
              <a:rPr lang="es-MX" sz="2000" b="0" i="0" dirty="0">
                <a:solidFill>
                  <a:srgbClr val="1F1F1F"/>
                </a:solidFill>
                <a:effectLst/>
                <a:latin typeface="var(--cds-font-family-source-sans-pro)"/>
              </a:rPr>
              <a:t>Pueden recopilar los resultados de consultas múltiples o individuales. A menudo, esto se conoce como </a:t>
            </a:r>
            <a:r>
              <a:rPr lang="es-MX" sz="2000" b="1" i="0" dirty="0">
                <a:solidFill>
                  <a:srgbClr val="1F1F1F"/>
                </a:solidFill>
                <a:effectLst/>
                <a:latin typeface="unset"/>
              </a:rPr>
              <a:t>almacenamiento provisional </a:t>
            </a:r>
            <a:r>
              <a:rPr lang="es-MX" sz="2000" b="0" i="0" dirty="0">
                <a:solidFill>
                  <a:srgbClr val="1F1F1F"/>
                </a:solidFill>
                <a:effectLst/>
                <a:latin typeface="var(--cds-font-family-source-sans-pro)"/>
              </a:rPr>
              <a:t>de datos. El almacenamiento provisional de datos es útil si necesitas realizar una consulta sobre los datos recopilados o fusionar los datos recopilados.</a:t>
            </a:r>
          </a:p>
          <a:p>
            <a:pPr algn="l">
              <a:buFont typeface="Arial" panose="020B0604020202020204" pitchFamily="34" charset="0"/>
              <a:buChar char="•"/>
            </a:pPr>
            <a:r>
              <a:rPr lang="es-MX" sz="2000" b="0" i="0" dirty="0">
                <a:solidFill>
                  <a:srgbClr val="1F1F1F"/>
                </a:solidFill>
                <a:effectLst/>
                <a:latin typeface="var(--cds-font-family-source-sans-pro)"/>
              </a:rPr>
              <a:t>Pueden almacenar un subconjunto filtrado de la base de datos. No necesitas seleccionar ni filtrar los datos cada vez que trabajes con ellos. Además, utilizar menos comandos de SQL te ayuda a mantener limpios los datos.</a:t>
            </a:r>
          </a:p>
          <a:p>
            <a:pPr marL="0" indent="0" algn="l">
              <a:buNone/>
            </a:pPr>
            <a:endParaRPr lang="es-MX" sz="2000" b="0" i="0" dirty="0">
              <a:solidFill>
                <a:srgbClr val="1F1F1F"/>
              </a:solidFill>
              <a:effectLst/>
              <a:latin typeface="var(--cds-font-family-source-sans-pro)"/>
            </a:endParaRPr>
          </a:p>
        </p:txBody>
      </p:sp>
    </p:spTree>
    <p:extLst>
      <p:ext uri="{BB962C8B-B14F-4D97-AF65-F5344CB8AC3E}">
        <p14:creationId xmlns:p14="http://schemas.microsoft.com/office/powerpoint/2010/main" val="3993625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6E450C6-2D9F-8508-3292-4C43C90CE029}"/>
              </a:ext>
            </a:extLst>
          </p:cNvPr>
          <p:cNvSpPr>
            <a:spLocks noGrp="1"/>
          </p:cNvSpPr>
          <p:nvPr>
            <p:ph idx="1"/>
          </p:nvPr>
        </p:nvSpPr>
        <p:spPr>
          <a:xfrm>
            <a:off x="605642" y="605642"/>
            <a:ext cx="10748158" cy="5571321"/>
          </a:xfrm>
        </p:spPr>
        <p:txBody>
          <a:bodyPr>
            <a:normAutofit fontScale="92500" lnSpcReduction="20000"/>
          </a:bodyPr>
          <a:lstStyle/>
          <a:p>
            <a:pPr marL="0" indent="0" algn="l">
              <a:buNone/>
            </a:pPr>
            <a:r>
              <a:rPr lang="es-MX" b="1" i="0" dirty="0">
                <a:solidFill>
                  <a:srgbClr val="1F1F1F"/>
                </a:solidFill>
                <a:effectLst/>
                <a:latin typeface="OpenSans"/>
              </a:rPr>
              <a:t>Mantener los datos organizados con ordenación y filtros</a:t>
            </a:r>
          </a:p>
          <a:p>
            <a:pPr marL="0" indent="0" algn="l">
              <a:buNone/>
            </a:pPr>
            <a:endParaRPr lang="es-MX" b="1" i="0" dirty="0">
              <a:solidFill>
                <a:srgbClr val="1F1F1F"/>
              </a:solidFill>
              <a:effectLst/>
              <a:latin typeface="OpenSans"/>
            </a:endParaRPr>
          </a:p>
          <a:p>
            <a:r>
              <a:rPr lang="es-MX" b="1" i="0" dirty="0">
                <a:solidFill>
                  <a:srgbClr val="00B050"/>
                </a:solidFill>
                <a:effectLst/>
                <a:latin typeface="unset"/>
              </a:rPr>
              <a:t>Ordenación</a:t>
            </a:r>
            <a:r>
              <a:rPr lang="es-MX" b="0" i="0" dirty="0">
                <a:solidFill>
                  <a:srgbClr val="1F1F1F"/>
                </a:solidFill>
                <a:effectLst/>
                <a:latin typeface="Source Sans Pro" panose="020B0503030403020204" pitchFamily="34" charset="0"/>
              </a:rPr>
              <a:t> es cuando organizas los datos en un </a:t>
            </a:r>
            <a:r>
              <a:rPr lang="es-MX" b="0" i="0" dirty="0">
                <a:effectLst/>
                <a:latin typeface="Source Sans Pro" panose="020B0503030403020204" pitchFamily="34" charset="0"/>
              </a:rPr>
              <a:t>orden significativo </a:t>
            </a:r>
            <a:r>
              <a:rPr lang="es-MX" b="0" i="0" dirty="0">
                <a:solidFill>
                  <a:srgbClr val="1F1F1F"/>
                </a:solidFill>
                <a:effectLst/>
                <a:latin typeface="Source Sans Pro" panose="020B0503030403020204" pitchFamily="34" charset="0"/>
              </a:rPr>
              <a:t>para que sea más fácil entenderlos, analizarlos y visualizarlos. La ordenación </a:t>
            </a:r>
            <a:r>
              <a:rPr lang="es-MX" b="0" i="0" dirty="0">
                <a:solidFill>
                  <a:srgbClr val="00B050"/>
                </a:solidFill>
                <a:effectLst/>
                <a:latin typeface="Source Sans Pro" panose="020B0503030403020204" pitchFamily="34" charset="0"/>
              </a:rPr>
              <a:t>clasifica tus datos según la métrica específica que elijas</a:t>
            </a:r>
            <a:r>
              <a:rPr lang="es-MX" b="0" i="0" dirty="0">
                <a:solidFill>
                  <a:srgbClr val="1F1F1F"/>
                </a:solidFill>
                <a:effectLst/>
                <a:latin typeface="Source Sans Pro" panose="020B0503030403020204" pitchFamily="34" charset="0"/>
              </a:rPr>
              <a:t>. Puedes ordenar datos en hojas de cálculo, bases de datos en SQL (cuando tu conjunto de datos es demasiado grande para hojas de cálculo), y tablas en documentos. </a:t>
            </a:r>
          </a:p>
          <a:p>
            <a:endParaRPr lang="es-MX" b="0" i="0" dirty="0">
              <a:solidFill>
                <a:srgbClr val="1F1F1F"/>
              </a:solidFill>
              <a:effectLst/>
              <a:latin typeface="Source Sans Pro" panose="020B0503030403020204" pitchFamily="34" charset="0"/>
            </a:endParaRPr>
          </a:p>
          <a:p>
            <a:r>
              <a:rPr lang="es-MX" b="0" i="0" dirty="0">
                <a:solidFill>
                  <a:srgbClr val="1F1F1F"/>
                </a:solidFill>
                <a:effectLst/>
                <a:latin typeface="Source Sans Pro" panose="020B0503030403020204" pitchFamily="34" charset="0"/>
              </a:rPr>
              <a:t>El </a:t>
            </a:r>
            <a:r>
              <a:rPr lang="es-MX" b="1" i="0" dirty="0">
                <a:solidFill>
                  <a:schemeClr val="accent1">
                    <a:lumMod val="75000"/>
                  </a:schemeClr>
                </a:solidFill>
                <a:effectLst/>
                <a:latin typeface="unset"/>
              </a:rPr>
              <a:t>filtrado</a:t>
            </a:r>
            <a:r>
              <a:rPr lang="es-MX" b="1" i="0" dirty="0">
                <a:solidFill>
                  <a:srgbClr val="1F1F1F"/>
                </a:solidFill>
                <a:effectLst/>
                <a:latin typeface="unset"/>
              </a:rPr>
              <a:t> </a:t>
            </a:r>
            <a:r>
              <a:rPr lang="es-MX" b="0" i="0" dirty="0">
                <a:solidFill>
                  <a:srgbClr val="1F1F1F"/>
                </a:solidFill>
                <a:effectLst/>
                <a:latin typeface="Source Sans Pro" panose="020B0503030403020204" pitchFamily="34" charset="0"/>
              </a:rPr>
              <a:t>se usa cuando solo te interesa ver los </a:t>
            </a:r>
            <a:r>
              <a:rPr lang="es-MX" b="0" i="0" dirty="0">
                <a:solidFill>
                  <a:schemeClr val="accent1">
                    <a:lumMod val="75000"/>
                  </a:schemeClr>
                </a:solidFill>
                <a:effectLst/>
                <a:latin typeface="Source Sans Pro" panose="020B0503030403020204" pitchFamily="34" charset="0"/>
              </a:rPr>
              <a:t>datos que cumplen un criterio específico</a:t>
            </a:r>
            <a:r>
              <a:rPr lang="es-MX" b="0" i="0" dirty="0">
                <a:solidFill>
                  <a:srgbClr val="1F1F1F"/>
                </a:solidFill>
                <a:effectLst/>
                <a:latin typeface="Source Sans Pro" panose="020B0503030403020204" pitchFamily="34" charset="0"/>
              </a:rPr>
              <a:t>, y deseas ocultar el resto. Filtrar es realmente útil cuando tienes muchos datos. Puedes ahorrar tiempo centrándote en los datos que son realmente importantes o en los que tienen errores o problemas. La mayoría de las hojas de cálculo y las bases de datos en SQL te permiten filtrar los datos de diversas maneras. Filtrar te permite encontrar lo que buscas sin tanto esfuerzo.</a:t>
            </a:r>
            <a:br>
              <a:rPr lang="es-MX" b="0" i="0" dirty="0">
                <a:solidFill>
                  <a:srgbClr val="1F1F1F"/>
                </a:solidFill>
                <a:effectLst/>
                <a:latin typeface="OpenSans"/>
              </a:rPr>
            </a:br>
            <a:endParaRPr lang="es-MX" dirty="0"/>
          </a:p>
        </p:txBody>
      </p:sp>
    </p:spTree>
    <p:extLst>
      <p:ext uri="{BB962C8B-B14F-4D97-AF65-F5344CB8AC3E}">
        <p14:creationId xmlns:p14="http://schemas.microsoft.com/office/powerpoint/2010/main" val="6996258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6BE3E8-6330-508F-8ADD-CC112495EAE3}"/>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6C6CE63-D9D1-AD58-397C-4D7E930348EE}"/>
              </a:ext>
            </a:extLst>
          </p:cNvPr>
          <p:cNvSpPr>
            <a:spLocks noGrp="1"/>
          </p:cNvSpPr>
          <p:nvPr>
            <p:ph idx="1"/>
          </p:nvPr>
        </p:nvSpPr>
        <p:spPr>
          <a:xfrm>
            <a:off x="857249" y="1089210"/>
            <a:ext cx="10477501" cy="5015753"/>
          </a:xfrm>
        </p:spPr>
        <p:txBody>
          <a:bodyPr>
            <a:noAutofit/>
          </a:bodyPr>
          <a:lstStyle/>
          <a:p>
            <a:pPr marL="0" indent="0" algn="just">
              <a:buNone/>
            </a:pPr>
            <a:r>
              <a:rPr lang="es-MX" sz="1800" b="0" i="0" dirty="0">
                <a:solidFill>
                  <a:srgbClr val="1F1F1F"/>
                </a:solidFill>
                <a:effectLst/>
                <a:latin typeface="var(--cds-font-family-source-sans-pro)"/>
              </a:rPr>
              <a:t>Es importante señalar que cada base de datos tiene su conjunto de comandos único para crear y gestionar tablas temporales. </a:t>
            </a:r>
          </a:p>
          <a:p>
            <a:pPr marL="0" indent="0" algn="just">
              <a:buNone/>
            </a:pPr>
            <a:r>
              <a:rPr lang="es-MX" sz="1800" b="1" i="0" dirty="0">
                <a:solidFill>
                  <a:srgbClr val="1F1F1F"/>
                </a:solidFill>
                <a:effectLst/>
                <a:latin typeface="unset"/>
              </a:rPr>
              <a:t>Prácticas recomendadas para trabajar con tablas temporales</a:t>
            </a:r>
            <a:endParaRPr lang="es-MX" sz="1800" b="1" i="0" dirty="0">
              <a:solidFill>
                <a:srgbClr val="1F1F1F"/>
              </a:solidFill>
              <a:effectLst/>
              <a:latin typeface="var(--cds-font-family-source-sans-pro)"/>
            </a:endParaRPr>
          </a:p>
          <a:p>
            <a:pPr algn="just">
              <a:buFont typeface="Arial" panose="020B0604020202020204" pitchFamily="34" charset="0"/>
              <a:buChar char="•"/>
            </a:pPr>
            <a:r>
              <a:rPr lang="es-MX" sz="1800" b="1" i="0" dirty="0">
                <a:solidFill>
                  <a:srgbClr val="1F1F1F"/>
                </a:solidFill>
                <a:effectLst/>
                <a:latin typeface="unset"/>
              </a:rPr>
              <a:t>Tablas temporales locales frente a tablas temporales globales: </a:t>
            </a:r>
            <a:r>
              <a:rPr lang="es-MX" sz="1800" b="0" i="0" dirty="0">
                <a:solidFill>
                  <a:srgbClr val="1F1F1F"/>
                </a:solidFill>
                <a:effectLst/>
                <a:latin typeface="var(--cds-font-family-source-sans-pro)"/>
              </a:rPr>
              <a:t>Las tablas temporales globales están a disposición de todos los usuarios de la base de datos y se eliminan cuando todas las conexiones que las utilizan se cierran. Las tablas temporales locales están a disposición solo del usuario cuya consulta o conexión estableció la tabla temporal. Es probable que trabajes con tablas temporales locales. Si creaste una tabla temporal local y eres la única persona que la utiliza, puedes eliminar la tabla temporal una vez que dejes de utilizarla.</a:t>
            </a:r>
          </a:p>
          <a:p>
            <a:pPr algn="just">
              <a:buFont typeface="Arial" panose="020B0604020202020204" pitchFamily="34" charset="0"/>
              <a:buChar char="•"/>
            </a:pPr>
            <a:r>
              <a:rPr lang="es-MX" sz="1800" b="1" i="0" dirty="0">
                <a:solidFill>
                  <a:srgbClr val="1F1F1F"/>
                </a:solidFill>
                <a:effectLst/>
                <a:latin typeface="unset"/>
              </a:rPr>
              <a:t>Cómo eliminar las tablas temporales luego de utilizarlas:</a:t>
            </a:r>
            <a:r>
              <a:rPr lang="es-MX" sz="1800" b="0" i="0" dirty="0">
                <a:solidFill>
                  <a:srgbClr val="1F1F1F"/>
                </a:solidFill>
                <a:effectLst/>
                <a:latin typeface="var(--cds-font-family-source-sans-pro)"/>
              </a:rPr>
              <a:t> Eliminar una tabla temporal no solo quita la información contenida en las filas de la tabla, sino que además quita las definiciones de la variable de la tabla (columnas) mismas. Borrar una tabla temporal quita las filas de la tabla, pero conserva la definición de la tabla y las columnas quedan listas para volver a utilizarse. Si bien las tablas temporales se eliminan luego de que finaliza la sesión en SQL, es posible que no ocurra inmediatamente. Si hay bastante procesamiento en la base de datos, eliminar tus tablas temporales luego de utilizarlas es una buena práctica para mantener la base de datos funcionando sin inconvenientes. </a:t>
            </a:r>
          </a:p>
          <a:p>
            <a:pPr marL="0" indent="0" algn="just">
              <a:buNone/>
            </a:pPr>
            <a:endParaRPr lang="es-MX" sz="1800" b="0" i="0" dirty="0">
              <a:solidFill>
                <a:srgbClr val="1F1F1F"/>
              </a:solidFill>
              <a:effectLst/>
              <a:latin typeface="var(--cds-font-family-source-sans-pro)"/>
            </a:endParaRPr>
          </a:p>
        </p:txBody>
      </p:sp>
    </p:spTree>
    <p:extLst>
      <p:ext uri="{BB962C8B-B14F-4D97-AF65-F5344CB8AC3E}">
        <p14:creationId xmlns:p14="http://schemas.microsoft.com/office/powerpoint/2010/main" val="4020734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E6647FA-2877-8B55-F56C-701EEAD4A1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77" t="15737" r="26408"/>
          <a:stretch/>
        </p:blipFill>
        <p:spPr bwMode="auto">
          <a:xfrm>
            <a:off x="77978" y="347559"/>
            <a:ext cx="7143927" cy="6008023"/>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442905E5-2FD8-81A0-98EB-F3858D434C78}"/>
              </a:ext>
            </a:extLst>
          </p:cNvPr>
          <p:cNvPicPr>
            <a:picLocks noChangeAspect="1"/>
          </p:cNvPicPr>
          <p:nvPr/>
        </p:nvPicPr>
        <p:blipFill>
          <a:blip r:embed="rId3"/>
          <a:stretch>
            <a:fillRect/>
          </a:stretch>
        </p:blipFill>
        <p:spPr>
          <a:xfrm>
            <a:off x="5631766" y="236731"/>
            <a:ext cx="6018168" cy="942988"/>
          </a:xfrm>
          <a:prstGeom prst="rect">
            <a:avLst/>
          </a:prstGeom>
        </p:spPr>
      </p:pic>
      <p:pic>
        <p:nvPicPr>
          <p:cNvPr id="1028" name="Picture 4" descr="WITH new_table_data AS (  SELECT *  FROM Existing_table  WHERE Tripduration &gt;=60 )">
            <a:extLst>
              <a:ext uri="{FF2B5EF4-FFF2-40B4-BE49-F238E27FC236}">
                <a16:creationId xmlns:a16="http://schemas.microsoft.com/office/drawing/2014/main" id="{26E11B8D-1760-A017-72BC-B73EF21CB4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6554" y="1384208"/>
            <a:ext cx="3417234" cy="3162759"/>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644EA718-BB5D-C46A-050C-AACD7A89FF68}"/>
              </a:ext>
            </a:extLst>
          </p:cNvPr>
          <p:cNvSpPr txBox="1"/>
          <p:nvPr/>
        </p:nvSpPr>
        <p:spPr>
          <a:xfrm>
            <a:off x="4880970" y="5473792"/>
            <a:ext cx="6629712" cy="923330"/>
          </a:xfrm>
          <a:prstGeom prst="rect">
            <a:avLst/>
          </a:prstGeom>
          <a:noFill/>
        </p:spPr>
        <p:txBody>
          <a:bodyPr wrap="square" rtlCol="0">
            <a:spAutoFit/>
          </a:bodyPr>
          <a:lstStyle/>
          <a:p>
            <a:r>
              <a:rPr lang="es-MX" b="0" i="0" dirty="0">
                <a:solidFill>
                  <a:srgbClr val="1F1F1F"/>
                </a:solidFill>
                <a:effectLst/>
                <a:latin typeface="Source Sans Pro" panose="020B0503030403020204" pitchFamily="34" charset="0"/>
              </a:rPr>
              <a:t>Cuando la base de datos ejecute esta consulta, primero completará la subconsulta y asignará los valores resultantes de esa subconsulta a “</a:t>
            </a:r>
            <a:r>
              <a:rPr lang="es-MX" b="0" i="0" dirty="0" err="1">
                <a:solidFill>
                  <a:srgbClr val="1F1F1F"/>
                </a:solidFill>
                <a:effectLst/>
                <a:latin typeface="Source Sans Pro" panose="020B0503030403020204" pitchFamily="34" charset="0"/>
              </a:rPr>
              <a:t>new_table_data</a:t>
            </a:r>
            <a:r>
              <a:rPr lang="es-MX" b="0" i="0" dirty="0">
                <a:solidFill>
                  <a:srgbClr val="1F1F1F"/>
                </a:solidFill>
                <a:effectLst/>
                <a:latin typeface="Source Sans Pro" panose="020B0503030403020204" pitchFamily="34" charset="0"/>
              </a:rPr>
              <a:t>,” que es la tabla temporal. </a:t>
            </a:r>
            <a:endParaRPr lang="es-MX" dirty="0"/>
          </a:p>
        </p:txBody>
      </p:sp>
    </p:spTree>
    <p:extLst>
      <p:ext uri="{BB962C8B-B14F-4D97-AF65-F5344CB8AC3E}">
        <p14:creationId xmlns:p14="http://schemas.microsoft.com/office/powerpoint/2010/main" val="35969704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8FB9EFA-C74B-0253-0BA1-2C2956C8B193}"/>
              </a:ext>
            </a:extLst>
          </p:cNvPr>
          <p:cNvPicPr>
            <a:picLocks noChangeAspect="1"/>
          </p:cNvPicPr>
          <p:nvPr/>
        </p:nvPicPr>
        <p:blipFill>
          <a:blip r:embed="rId2"/>
          <a:stretch>
            <a:fillRect/>
          </a:stretch>
        </p:blipFill>
        <p:spPr>
          <a:xfrm>
            <a:off x="462740" y="539472"/>
            <a:ext cx="5633260" cy="828774"/>
          </a:xfrm>
          <a:prstGeom prst="rect">
            <a:avLst/>
          </a:prstGeom>
        </p:spPr>
      </p:pic>
      <p:pic>
        <p:nvPicPr>
          <p:cNvPr id="5" name="Imagen 4">
            <a:extLst>
              <a:ext uri="{FF2B5EF4-FFF2-40B4-BE49-F238E27FC236}">
                <a16:creationId xmlns:a16="http://schemas.microsoft.com/office/drawing/2014/main" id="{DADF59A1-472C-CD55-B526-792ED6D2AE4D}"/>
              </a:ext>
            </a:extLst>
          </p:cNvPr>
          <p:cNvPicPr>
            <a:picLocks noChangeAspect="1"/>
          </p:cNvPicPr>
          <p:nvPr/>
        </p:nvPicPr>
        <p:blipFill>
          <a:blip r:embed="rId3"/>
          <a:stretch>
            <a:fillRect/>
          </a:stretch>
        </p:blipFill>
        <p:spPr>
          <a:xfrm>
            <a:off x="955354" y="1906086"/>
            <a:ext cx="4648032" cy="3742060"/>
          </a:xfrm>
          <a:prstGeom prst="rect">
            <a:avLst/>
          </a:prstGeom>
        </p:spPr>
      </p:pic>
      <p:sp>
        <p:nvSpPr>
          <p:cNvPr id="6" name="CuadroTexto 5">
            <a:extLst>
              <a:ext uri="{FF2B5EF4-FFF2-40B4-BE49-F238E27FC236}">
                <a16:creationId xmlns:a16="http://schemas.microsoft.com/office/drawing/2014/main" id="{292825C2-F155-3F94-239A-A70D2B06B03C}"/>
              </a:ext>
            </a:extLst>
          </p:cNvPr>
          <p:cNvSpPr txBox="1"/>
          <p:nvPr/>
        </p:nvSpPr>
        <p:spPr>
          <a:xfrm>
            <a:off x="6919866" y="874455"/>
            <a:ext cx="4241193" cy="4093428"/>
          </a:xfrm>
          <a:prstGeom prst="rect">
            <a:avLst/>
          </a:prstGeom>
          <a:noFill/>
        </p:spPr>
        <p:txBody>
          <a:bodyPr wrap="square" rtlCol="0">
            <a:spAutoFit/>
          </a:bodyPr>
          <a:lstStyle/>
          <a:p>
            <a:pPr algn="just"/>
            <a:r>
              <a:rPr lang="es-MX" sz="2000" b="0" i="0" dirty="0">
                <a:solidFill>
                  <a:srgbClr val="0F1114"/>
                </a:solidFill>
                <a:effectLst/>
                <a:latin typeface="Source Sans Pro" panose="020B0503030403020204" pitchFamily="34" charset="0"/>
              </a:rPr>
              <a:t>La cláusula </a:t>
            </a:r>
            <a:r>
              <a:rPr lang="es-MX" sz="2000" b="1" i="0" dirty="0">
                <a:solidFill>
                  <a:srgbClr val="0F1114"/>
                </a:solidFill>
                <a:effectLst/>
                <a:latin typeface="unset"/>
              </a:rPr>
              <a:t>SELECT INTO</a:t>
            </a:r>
            <a:r>
              <a:rPr lang="es-MX" sz="2000" b="0" i="0" dirty="0">
                <a:solidFill>
                  <a:srgbClr val="0F1114"/>
                </a:solidFill>
                <a:effectLst/>
                <a:latin typeface="Source Sans Pro" panose="020B0503030403020204" pitchFamily="34" charset="0"/>
              </a:rPr>
              <a:t> copia datos de una tabla a una tabla nueva, pero no añade la tabla nueva a la base de datos. Es útil si deseas hacer una copia de una tabla con una condición específica.</a:t>
            </a:r>
          </a:p>
          <a:p>
            <a:pPr algn="just"/>
            <a:endParaRPr lang="es-MX" sz="2000" dirty="0">
              <a:solidFill>
                <a:srgbClr val="0F1114"/>
              </a:solidFill>
              <a:latin typeface="Source Sans Pro" panose="020B0503030403020204" pitchFamily="34" charset="0"/>
            </a:endParaRPr>
          </a:p>
          <a:p>
            <a:pPr algn="just"/>
            <a:r>
              <a:rPr lang="es-MX" sz="2000" b="0" i="0" dirty="0">
                <a:solidFill>
                  <a:srgbClr val="1F1F1F"/>
                </a:solidFill>
                <a:effectLst/>
                <a:latin typeface="Source Sans Pro" panose="020B0503030403020204" pitchFamily="34" charset="0"/>
              </a:rPr>
              <a:t>Mediante </a:t>
            </a:r>
            <a:r>
              <a:rPr lang="es-MX" sz="2000" b="1" i="0" dirty="0">
                <a:solidFill>
                  <a:srgbClr val="1F1F1F"/>
                </a:solidFill>
                <a:effectLst/>
                <a:latin typeface="unset"/>
              </a:rPr>
              <a:t>SELECT </a:t>
            </a:r>
            <a:r>
              <a:rPr lang="es-MX" sz="2000" b="0" i="0" dirty="0">
                <a:solidFill>
                  <a:srgbClr val="1F1F1F"/>
                </a:solidFill>
                <a:effectLst/>
                <a:latin typeface="Source Sans Pro" panose="020B0503030403020204" pitchFamily="34" charset="0"/>
              </a:rPr>
              <a:t>e</a:t>
            </a:r>
            <a:r>
              <a:rPr lang="es-MX" sz="2000" b="1" i="0" dirty="0">
                <a:solidFill>
                  <a:srgbClr val="1F1F1F"/>
                </a:solidFill>
                <a:effectLst/>
                <a:latin typeface="unset"/>
              </a:rPr>
              <a:t> INTO</a:t>
            </a:r>
            <a:r>
              <a:rPr lang="es-MX" sz="2000" b="0" i="0" dirty="0">
                <a:solidFill>
                  <a:srgbClr val="1F1F1F"/>
                </a:solidFill>
                <a:effectLst/>
                <a:latin typeface="Source Sans Pro" panose="020B0503030403020204" pitchFamily="34" charset="0"/>
              </a:rPr>
              <a:t>, puedes crear una tabla temporal basada en condiciones definidas por una cláusula </a:t>
            </a:r>
            <a:r>
              <a:rPr lang="es-MX" sz="2000" b="1" i="0" dirty="0">
                <a:solidFill>
                  <a:srgbClr val="1F1F1F"/>
                </a:solidFill>
                <a:effectLst/>
                <a:latin typeface="unset"/>
              </a:rPr>
              <a:t>WHERE </a:t>
            </a:r>
            <a:r>
              <a:rPr lang="es-MX" sz="2000" b="0" i="0" dirty="0">
                <a:solidFill>
                  <a:srgbClr val="1F1F1F"/>
                </a:solidFill>
                <a:effectLst/>
                <a:latin typeface="Source Sans Pro" panose="020B0503030403020204" pitchFamily="34" charset="0"/>
              </a:rPr>
              <a:t>para localizar la información que necesitas para la tabla temporal. </a:t>
            </a:r>
            <a:endParaRPr lang="es-MX" sz="2000" dirty="0"/>
          </a:p>
        </p:txBody>
      </p:sp>
    </p:spTree>
    <p:extLst>
      <p:ext uri="{BB962C8B-B14F-4D97-AF65-F5344CB8AC3E}">
        <p14:creationId xmlns:p14="http://schemas.microsoft.com/office/powerpoint/2010/main" val="18153959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D4B3314-2547-69A4-756C-F2BED30CD6C0}"/>
              </a:ext>
            </a:extLst>
          </p:cNvPr>
          <p:cNvPicPr>
            <a:picLocks noChangeAspect="1"/>
          </p:cNvPicPr>
          <p:nvPr/>
        </p:nvPicPr>
        <p:blipFill>
          <a:blip r:embed="rId2"/>
          <a:stretch>
            <a:fillRect/>
          </a:stretch>
        </p:blipFill>
        <p:spPr>
          <a:xfrm>
            <a:off x="494245" y="270879"/>
            <a:ext cx="5366921" cy="2983309"/>
          </a:xfrm>
          <a:prstGeom prst="rect">
            <a:avLst/>
          </a:prstGeom>
        </p:spPr>
      </p:pic>
      <p:sp>
        <p:nvSpPr>
          <p:cNvPr id="6" name="CuadroTexto 5">
            <a:extLst>
              <a:ext uri="{FF2B5EF4-FFF2-40B4-BE49-F238E27FC236}">
                <a16:creationId xmlns:a16="http://schemas.microsoft.com/office/drawing/2014/main" id="{7D5459AF-997D-B942-40E5-D928F278F279}"/>
              </a:ext>
            </a:extLst>
          </p:cNvPr>
          <p:cNvSpPr txBox="1"/>
          <p:nvPr/>
        </p:nvSpPr>
        <p:spPr>
          <a:xfrm>
            <a:off x="7350171" y="615210"/>
            <a:ext cx="4128247" cy="5324535"/>
          </a:xfrm>
          <a:prstGeom prst="rect">
            <a:avLst/>
          </a:prstGeom>
          <a:noFill/>
        </p:spPr>
        <p:txBody>
          <a:bodyPr wrap="square" rtlCol="0">
            <a:spAutoFit/>
          </a:bodyPr>
          <a:lstStyle/>
          <a:p>
            <a:pPr algn="just"/>
            <a:r>
              <a:rPr lang="es-MX" sz="2000" b="0" i="0" dirty="0">
                <a:solidFill>
                  <a:srgbClr val="0F1114"/>
                </a:solidFill>
                <a:effectLst/>
                <a:latin typeface="Source Sans Pro" panose="020B0503030403020204" pitchFamily="34" charset="0"/>
              </a:rPr>
              <a:t>La cláusula </a:t>
            </a:r>
            <a:r>
              <a:rPr lang="es-MX" sz="2000" b="1" i="0" dirty="0">
                <a:solidFill>
                  <a:srgbClr val="0F1114"/>
                </a:solidFill>
                <a:effectLst/>
                <a:latin typeface="unset"/>
              </a:rPr>
              <a:t>CREATE TABLE</a:t>
            </a:r>
            <a:r>
              <a:rPr lang="es-MX" sz="2000" b="0" i="0" dirty="0">
                <a:solidFill>
                  <a:srgbClr val="0F1114"/>
                </a:solidFill>
                <a:effectLst/>
                <a:latin typeface="Source Sans Pro" panose="020B0503030403020204" pitchFamily="34" charset="0"/>
              </a:rPr>
              <a:t> es una buena opción cuando varias personas necesitan acceder a la misma tabla temporal. Esta instrucción añade la tabla a la base de datos.</a:t>
            </a:r>
          </a:p>
          <a:p>
            <a:pPr algn="just"/>
            <a:endParaRPr lang="es-MX" sz="2000" dirty="0">
              <a:solidFill>
                <a:srgbClr val="0F1114"/>
              </a:solidFill>
              <a:latin typeface="Source Sans Pro" panose="020B0503030403020204" pitchFamily="34" charset="0"/>
            </a:endParaRPr>
          </a:p>
          <a:p>
            <a:pPr algn="l"/>
            <a:r>
              <a:rPr lang="es-MX" sz="2000" b="0" i="0" dirty="0">
                <a:solidFill>
                  <a:srgbClr val="1F1F1F"/>
                </a:solidFill>
                <a:effectLst/>
                <a:latin typeface="var(--cds-font-family-source-sans-pro)"/>
              </a:rPr>
              <a:t>Utilizarías la instrucción </a:t>
            </a:r>
            <a:r>
              <a:rPr lang="es-MX" sz="2000" b="1" i="0" dirty="0">
                <a:solidFill>
                  <a:srgbClr val="1F1F1F"/>
                </a:solidFill>
                <a:effectLst/>
                <a:latin typeface="unset"/>
              </a:rPr>
              <a:t>CREATE TABLE</a:t>
            </a:r>
            <a:r>
              <a:rPr lang="es-MX" sz="2000" b="0" i="0" dirty="0">
                <a:solidFill>
                  <a:srgbClr val="1F1F1F"/>
                </a:solidFill>
                <a:effectLst/>
                <a:latin typeface="var(--cds-font-family-source-sans-pro)"/>
              </a:rPr>
              <a:t> para crear este tipo de tabla temporal. Una vez que hayas terminado de trabajar con la tabla, luego podrías eliminarla o quitarla de la base de datos al finalizar la sesión.</a:t>
            </a:r>
          </a:p>
          <a:p>
            <a:pPr algn="l"/>
            <a:r>
              <a:rPr lang="es-MX" sz="2000" b="1" i="0" dirty="0">
                <a:solidFill>
                  <a:srgbClr val="1F1F1F"/>
                </a:solidFill>
                <a:effectLst/>
                <a:latin typeface="unset"/>
              </a:rPr>
              <a:t>Nota: </a:t>
            </a:r>
            <a:r>
              <a:rPr lang="es-MX" sz="2000" b="0" i="0" dirty="0" err="1">
                <a:solidFill>
                  <a:srgbClr val="1F1F1F"/>
                </a:solidFill>
                <a:effectLst/>
                <a:latin typeface="var(--cds-font-family-source-sans-pro)"/>
              </a:rPr>
              <a:t>BigQuery</a:t>
            </a:r>
            <a:r>
              <a:rPr lang="es-MX" sz="2000" b="0" i="0" dirty="0">
                <a:solidFill>
                  <a:srgbClr val="1F1F1F"/>
                </a:solidFill>
                <a:effectLst/>
                <a:latin typeface="var(--cds-font-family-source-sans-pro)"/>
              </a:rPr>
              <a:t> utiliza </a:t>
            </a:r>
            <a:r>
              <a:rPr lang="es-MX" sz="2000" b="1" i="0" dirty="0">
                <a:solidFill>
                  <a:srgbClr val="1F1F1F"/>
                </a:solidFill>
                <a:effectLst/>
                <a:latin typeface="unset"/>
              </a:rPr>
              <a:t>CREATE TEMP TABLE</a:t>
            </a:r>
            <a:r>
              <a:rPr lang="es-MX" sz="2000" b="0" i="0" dirty="0">
                <a:solidFill>
                  <a:srgbClr val="1F1F1F"/>
                </a:solidFill>
                <a:effectLst/>
                <a:latin typeface="var(--cds-font-family-source-sans-pro)"/>
              </a:rPr>
              <a:t> en lugar de </a:t>
            </a:r>
            <a:r>
              <a:rPr lang="es-MX" sz="2000" b="1" i="0" dirty="0">
                <a:solidFill>
                  <a:srgbClr val="1F1F1F"/>
                </a:solidFill>
                <a:effectLst/>
                <a:latin typeface="unset"/>
              </a:rPr>
              <a:t>CREATE TABLE</a:t>
            </a:r>
            <a:r>
              <a:rPr lang="es-MX" sz="2000" b="0" i="0" dirty="0">
                <a:solidFill>
                  <a:srgbClr val="1F1F1F"/>
                </a:solidFill>
                <a:effectLst/>
                <a:latin typeface="var(--cds-font-family-source-sans-pro)"/>
              </a:rPr>
              <a:t>, pero la sintaxis general es la misma.</a:t>
            </a:r>
          </a:p>
          <a:p>
            <a:pPr algn="just"/>
            <a:endParaRPr lang="es-MX" sz="2000" dirty="0"/>
          </a:p>
        </p:txBody>
      </p:sp>
      <p:pic>
        <p:nvPicPr>
          <p:cNvPr id="3076" name="Picture 4" descr="Screenshot of query. DROP TABLE table_name">
            <a:extLst>
              <a:ext uri="{FF2B5EF4-FFF2-40B4-BE49-F238E27FC236}">
                <a16:creationId xmlns:a16="http://schemas.microsoft.com/office/drawing/2014/main" id="{24CD3C41-36E8-000B-6A0D-63C5E5F822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4351"/>
          <a:stretch/>
        </p:blipFill>
        <p:spPr bwMode="auto">
          <a:xfrm>
            <a:off x="7212405" y="5740882"/>
            <a:ext cx="4266013" cy="100381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creenshot of query">
            <a:extLst>
              <a:ext uri="{FF2B5EF4-FFF2-40B4-BE49-F238E27FC236}">
                <a16:creationId xmlns:a16="http://schemas.microsoft.com/office/drawing/2014/main" id="{6362D4A2-B6E8-DE82-5EFE-B60C21A724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116" y="3780578"/>
            <a:ext cx="5562600" cy="278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750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B73907-B953-C9BA-3E1E-018C1113CFC3}"/>
              </a:ext>
            </a:extLst>
          </p:cNvPr>
          <p:cNvPicPr>
            <a:picLocks noChangeAspect="1"/>
          </p:cNvPicPr>
          <p:nvPr/>
        </p:nvPicPr>
        <p:blipFill>
          <a:blip r:embed="rId2"/>
          <a:stretch>
            <a:fillRect/>
          </a:stretch>
        </p:blipFill>
        <p:spPr>
          <a:xfrm>
            <a:off x="299667" y="486579"/>
            <a:ext cx="5903212" cy="1486800"/>
          </a:xfrm>
          <a:prstGeom prst="rect">
            <a:avLst/>
          </a:prstGeom>
        </p:spPr>
      </p:pic>
      <p:pic>
        <p:nvPicPr>
          <p:cNvPr id="7" name="Imagen 6">
            <a:extLst>
              <a:ext uri="{FF2B5EF4-FFF2-40B4-BE49-F238E27FC236}">
                <a16:creationId xmlns:a16="http://schemas.microsoft.com/office/drawing/2014/main" id="{FD726011-F733-3C6B-85A7-737EEB5A3205}"/>
              </a:ext>
            </a:extLst>
          </p:cNvPr>
          <p:cNvPicPr>
            <a:picLocks noChangeAspect="1"/>
          </p:cNvPicPr>
          <p:nvPr/>
        </p:nvPicPr>
        <p:blipFill>
          <a:blip r:embed="rId3"/>
          <a:stretch>
            <a:fillRect/>
          </a:stretch>
        </p:blipFill>
        <p:spPr>
          <a:xfrm>
            <a:off x="299667" y="2445006"/>
            <a:ext cx="5796333" cy="1391474"/>
          </a:xfrm>
          <a:prstGeom prst="rect">
            <a:avLst/>
          </a:prstGeom>
        </p:spPr>
      </p:pic>
      <p:pic>
        <p:nvPicPr>
          <p:cNvPr id="9" name="Imagen 8">
            <a:extLst>
              <a:ext uri="{FF2B5EF4-FFF2-40B4-BE49-F238E27FC236}">
                <a16:creationId xmlns:a16="http://schemas.microsoft.com/office/drawing/2014/main" id="{6D757B15-1289-0D0A-02B5-DF2D4302C37C}"/>
              </a:ext>
            </a:extLst>
          </p:cNvPr>
          <p:cNvPicPr>
            <a:picLocks noChangeAspect="1"/>
          </p:cNvPicPr>
          <p:nvPr/>
        </p:nvPicPr>
        <p:blipFill>
          <a:blip r:embed="rId4"/>
          <a:stretch>
            <a:fillRect/>
          </a:stretch>
        </p:blipFill>
        <p:spPr>
          <a:xfrm>
            <a:off x="6725330" y="464903"/>
            <a:ext cx="5167003" cy="1637906"/>
          </a:xfrm>
          <a:prstGeom prst="rect">
            <a:avLst/>
          </a:prstGeom>
        </p:spPr>
      </p:pic>
      <p:pic>
        <p:nvPicPr>
          <p:cNvPr id="11" name="Imagen 10">
            <a:extLst>
              <a:ext uri="{FF2B5EF4-FFF2-40B4-BE49-F238E27FC236}">
                <a16:creationId xmlns:a16="http://schemas.microsoft.com/office/drawing/2014/main" id="{F1BC495D-C770-11AD-4E80-8C68189DA05D}"/>
              </a:ext>
            </a:extLst>
          </p:cNvPr>
          <p:cNvPicPr>
            <a:picLocks noChangeAspect="1"/>
          </p:cNvPicPr>
          <p:nvPr/>
        </p:nvPicPr>
        <p:blipFill>
          <a:blip r:embed="rId5"/>
          <a:stretch>
            <a:fillRect/>
          </a:stretch>
        </p:blipFill>
        <p:spPr>
          <a:xfrm>
            <a:off x="6725330" y="2807602"/>
            <a:ext cx="4950650" cy="1200158"/>
          </a:xfrm>
          <a:prstGeom prst="rect">
            <a:avLst/>
          </a:prstGeom>
        </p:spPr>
      </p:pic>
      <p:sp>
        <p:nvSpPr>
          <p:cNvPr id="12" name="CuadroTexto 11">
            <a:extLst>
              <a:ext uri="{FF2B5EF4-FFF2-40B4-BE49-F238E27FC236}">
                <a16:creationId xmlns:a16="http://schemas.microsoft.com/office/drawing/2014/main" id="{36B8A2C6-BB44-F25D-CD18-D9AEAA217FDD}"/>
              </a:ext>
            </a:extLst>
          </p:cNvPr>
          <p:cNvSpPr txBox="1"/>
          <p:nvPr/>
        </p:nvSpPr>
        <p:spPr>
          <a:xfrm>
            <a:off x="2697619" y="5222745"/>
            <a:ext cx="5640780" cy="923330"/>
          </a:xfrm>
          <a:prstGeom prst="rect">
            <a:avLst/>
          </a:prstGeom>
          <a:noFill/>
        </p:spPr>
        <p:txBody>
          <a:bodyPr wrap="square" rtlCol="0">
            <a:spAutoFit/>
          </a:bodyPr>
          <a:lstStyle/>
          <a:p>
            <a:r>
              <a:rPr lang="es-MX" b="1" i="0" dirty="0">
                <a:solidFill>
                  <a:srgbClr val="333333"/>
                </a:solidFill>
                <a:effectLst/>
                <a:latin typeface="Source Sans Pro" panose="020B0503030403020204" pitchFamily="34" charset="0"/>
              </a:rPr>
              <a:t>La conclusión clave es la diferencia entre ordenar una hoja por columna y ordenar un rango (los valores en la columna).</a:t>
            </a:r>
            <a:endParaRPr lang="es-MX" dirty="0"/>
          </a:p>
        </p:txBody>
      </p:sp>
    </p:spTree>
    <p:extLst>
      <p:ext uri="{BB962C8B-B14F-4D97-AF65-F5344CB8AC3E}">
        <p14:creationId xmlns:p14="http://schemas.microsoft.com/office/powerpoint/2010/main" val="943460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CC83498-0C85-99E2-3D0E-CB2AC1E98501}"/>
              </a:ext>
            </a:extLst>
          </p:cNvPr>
          <p:cNvPicPr>
            <a:picLocks noChangeAspect="1"/>
          </p:cNvPicPr>
          <p:nvPr/>
        </p:nvPicPr>
        <p:blipFill>
          <a:blip r:embed="rId2"/>
          <a:stretch>
            <a:fillRect/>
          </a:stretch>
        </p:blipFill>
        <p:spPr>
          <a:xfrm>
            <a:off x="636883" y="540180"/>
            <a:ext cx="4928914" cy="1459101"/>
          </a:xfrm>
          <a:prstGeom prst="rect">
            <a:avLst/>
          </a:prstGeom>
        </p:spPr>
      </p:pic>
      <p:sp>
        <p:nvSpPr>
          <p:cNvPr id="6" name="CuadroTexto 5">
            <a:extLst>
              <a:ext uri="{FF2B5EF4-FFF2-40B4-BE49-F238E27FC236}">
                <a16:creationId xmlns:a16="http://schemas.microsoft.com/office/drawing/2014/main" id="{7C75E66C-70E3-A9E4-B8DD-75CDC81BE08E}"/>
              </a:ext>
            </a:extLst>
          </p:cNvPr>
          <p:cNvSpPr txBox="1"/>
          <p:nvPr/>
        </p:nvSpPr>
        <p:spPr>
          <a:xfrm>
            <a:off x="6432894" y="265582"/>
            <a:ext cx="5122223" cy="4247317"/>
          </a:xfrm>
          <a:prstGeom prst="rect">
            <a:avLst/>
          </a:prstGeom>
          <a:noFill/>
        </p:spPr>
        <p:txBody>
          <a:bodyPr wrap="square" rtlCol="0">
            <a:spAutoFit/>
          </a:bodyPr>
          <a:lstStyle/>
          <a:p>
            <a:r>
              <a:rPr lang="en-US" b="1" dirty="0"/>
              <a:t>=SORT(A2:D6, 2, TRUE)</a:t>
            </a:r>
          </a:p>
          <a:p>
            <a:endParaRPr lang="en-US" b="1" dirty="0"/>
          </a:p>
          <a:p>
            <a:r>
              <a:rPr lang="en-US" b="1" dirty="0" err="1"/>
              <a:t>Seleccionar</a:t>
            </a:r>
            <a:r>
              <a:rPr lang="en-US" b="1" dirty="0"/>
              <a:t> table, </a:t>
            </a:r>
            <a:r>
              <a:rPr lang="en-US" b="1" dirty="0" err="1"/>
              <a:t>datos</a:t>
            </a:r>
            <a:r>
              <a:rPr lang="en-US" b="1" dirty="0"/>
              <a:t>, </a:t>
            </a:r>
            <a:r>
              <a:rPr lang="en-US" b="1" dirty="0" err="1"/>
              <a:t>ordenar</a:t>
            </a:r>
            <a:r>
              <a:rPr lang="en-US" b="1" dirty="0"/>
              <a:t> </a:t>
            </a:r>
          </a:p>
          <a:p>
            <a:r>
              <a:rPr lang="en-US" b="1" dirty="0" err="1"/>
              <a:t>Agregar</a:t>
            </a:r>
            <a:r>
              <a:rPr lang="en-US" b="1" dirty="0"/>
              <a:t>/ </a:t>
            </a:r>
            <a:r>
              <a:rPr lang="en-US" b="1" dirty="0" err="1"/>
              <a:t>nivel</a:t>
            </a:r>
            <a:endParaRPr lang="en-US" b="1" dirty="0"/>
          </a:p>
          <a:p>
            <a:endParaRPr lang="en-US" b="1" dirty="0"/>
          </a:p>
          <a:p>
            <a:r>
              <a:rPr lang="es-MX" dirty="0"/>
              <a:t>=SORT(rango, [</a:t>
            </a:r>
            <a:r>
              <a:rPr lang="es-MX" dirty="0" err="1"/>
              <a:t>índice_de_columna</a:t>
            </a:r>
            <a:r>
              <a:rPr lang="es-MX" dirty="0"/>
              <a:t>], [orden], [</a:t>
            </a:r>
            <a:r>
              <a:rPr lang="es-MX" dirty="0" err="1"/>
              <a:t>por_columnas</a:t>
            </a:r>
            <a:r>
              <a:rPr lang="es-MX" dirty="0"/>
              <a:t>])</a:t>
            </a:r>
          </a:p>
          <a:p>
            <a:endParaRPr lang="es-MX" b="1" dirty="0"/>
          </a:p>
          <a:p>
            <a:r>
              <a:rPr lang="es-MX" b="1" dirty="0" err="1"/>
              <a:t>índice_de_columna</a:t>
            </a:r>
            <a:r>
              <a:rPr lang="es-MX" dirty="0"/>
              <a:t> (opcional): # de la columna que deseas ordenar.</a:t>
            </a:r>
          </a:p>
          <a:p>
            <a:r>
              <a:rPr lang="es-MX" b="1" dirty="0"/>
              <a:t>orden</a:t>
            </a:r>
            <a:r>
              <a:rPr lang="es-MX" dirty="0"/>
              <a:t> (opcional): 1 para orden ascendente (predeterminado) o -1 para orden descendente</a:t>
            </a:r>
          </a:p>
          <a:p>
            <a:r>
              <a:rPr lang="es-MX" b="1" dirty="0" err="1"/>
              <a:t>por_columnas</a:t>
            </a:r>
            <a:r>
              <a:rPr lang="es-MX" dirty="0"/>
              <a:t> (opcional): Define si se ordenará por filas o columnas (FALSO para filas, VERDADERO para columnas).</a:t>
            </a:r>
            <a:endParaRPr lang="es-MX" b="1" dirty="0"/>
          </a:p>
        </p:txBody>
      </p:sp>
      <p:sp>
        <p:nvSpPr>
          <p:cNvPr id="7" name="CuadroTexto 6">
            <a:extLst>
              <a:ext uri="{FF2B5EF4-FFF2-40B4-BE49-F238E27FC236}">
                <a16:creationId xmlns:a16="http://schemas.microsoft.com/office/drawing/2014/main" id="{05ED082C-F1AA-6616-7E80-C2337A8266BD}"/>
              </a:ext>
            </a:extLst>
          </p:cNvPr>
          <p:cNvSpPr txBox="1"/>
          <p:nvPr/>
        </p:nvSpPr>
        <p:spPr>
          <a:xfrm>
            <a:off x="540228" y="2511237"/>
            <a:ext cx="5122223" cy="1938992"/>
          </a:xfrm>
          <a:prstGeom prst="rect">
            <a:avLst/>
          </a:prstGeom>
          <a:noFill/>
        </p:spPr>
        <p:txBody>
          <a:bodyPr wrap="square" rtlCol="0">
            <a:spAutoFit/>
          </a:bodyPr>
          <a:lstStyle/>
          <a:p>
            <a:pPr algn="just"/>
            <a:r>
              <a:rPr lang="es-MX" sz="2000" b="0" i="0" dirty="0">
                <a:solidFill>
                  <a:srgbClr val="1F1F1F"/>
                </a:solidFill>
                <a:effectLst/>
                <a:latin typeface="Source Sans Pro" panose="020B0503030403020204" pitchFamily="34" charset="0"/>
              </a:rPr>
              <a:t>La ordenación desde la pestaña Datos de una hoja de cálculo puede excluir de la ordenación una fila de encabezado en el rango de datos, mientras que el rango de datos para una función SORT escrita nunca debe contener una fila de encabezado</a:t>
            </a:r>
            <a:endParaRPr lang="es-MX" sz="2000" dirty="0"/>
          </a:p>
        </p:txBody>
      </p:sp>
      <p:sp>
        <p:nvSpPr>
          <p:cNvPr id="8" name="CuadroTexto 7">
            <a:extLst>
              <a:ext uri="{FF2B5EF4-FFF2-40B4-BE49-F238E27FC236}">
                <a16:creationId xmlns:a16="http://schemas.microsoft.com/office/drawing/2014/main" id="{AFD912A6-C984-DE31-0D8E-0B49AE48296B}"/>
              </a:ext>
            </a:extLst>
          </p:cNvPr>
          <p:cNvSpPr txBox="1"/>
          <p:nvPr/>
        </p:nvSpPr>
        <p:spPr>
          <a:xfrm>
            <a:off x="6316973" y="5000796"/>
            <a:ext cx="5677803" cy="1631216"/>
          </a:xfrm>
          <a:prstGeom prst="rect">
            <a:avLst/>
          </a:prstGeom>
          <a:noFill/>
        </p:spPr>
        <p:txBody>
          <a:bodyPr wrap="square" rtlCol="0">
            <a:spAutoFit/>
          </a:bodyPr>
          <a:lstStyle/>
          <a:p>
            <a:pPr algn="just"/>
            <a:r>
              <a:rPr lang="es-MX" sz="2000" b="0" i="0" dirty="0">
                <a:solidFill>
                  <a:srgbClr val="1F1F1F"/>
                </a:solidFill>
                <a:effectLst/>
                <a:latin typeface="Source Sans Pro" panose="020B0503030403020204" pitchFamily="34" charset="0"/>
              </a:rPr>
              <a:t>La ordenación desde la pestaña Datos de una hoja de cálculo sobrescribe las celdas que contienen los datos sin ordenar con los datos ordenados, mientras que la función SORT escrita inserta los datos ordenados en un rango de celdas diferente.</a:t>
            </a:r>
            <a:endParaRPr lang="es-MX" sz="2000" dirty="0"/>
          </a:p>
        </p:txBody>
      </p:sp>
      <p:sp>
        <p:nvSpPr>
          <p:cNvPr id="2" name="CuadroTexto 1">
            <a:extLst>
              <a:ext uri="{FF2B5EF4-FFF2-40B4-BE49-F238E27FC236}">
                <a16:creationId xmlns:a16="http://schemas.microsoft.com/office/drawing/2014/main" id="{8883836B-F20D-D063-048F-652318E688CB}"/>
              </a:ext>
            </a:extLst>
          </p:cNvPr>
          <p:cNvSpPr txBox="1"/>
          <p:nvPr/>
        </p:nvSpPr>
        <p:spPr>
          <a:xfrm>
            <a:off x="636883" y="6133154"/>
            <a:ext cx="5296395" cy="369332"/>
          </a:xfrm>
          <a:prstGeom prst="rect">
            <a:avLst/>
          </a:prstGeom>
          <a:noFill/>
        </p:spPr>
        <p:txBody>
          <a:bodyPr wrap="square" rtlCol="0">
            <a:spAutoFit/>
          </a:bodyPr>
          <a:lstStyle/>
          <a:p>
            <a:r>
              <a:rPr lang="es-MX" b="0" i="0" dirty="0">
                <a:solidFill>
                  <a:srgbClr val="1F1F1F"/>
                </a:solidFill>
                <a:effectLst/>
                <a:latin typeface="Source Sans Pro" panose="020B0503030403020204" pitchFamily="34" charset="0"/>
              </a:rPr>
              <a:t>Excel también tiene las funciones </a:t>
            </a:r>
            <a:r>
              <a:rPr lang="es-MX" b="0" i="0" dirty="0" err="1">
                <a:solidFill>
                  <a:srgbClr val="1F1F1F"/>
                </a:solidFill>
                <a:effectLst/>
                <a:latin typeface="Source Sans Pro" panose="020B0503030403020204" pitchFamily="34" charset="0"/>
              </a:rPr>
              <a:t>sort</a:t>
            </a:r>
            <a:r>
              <a:rPr lang="es-MX" b="0" i="0" dirty="0">
                <a:solidFill>
                  <a:srgbClr val="1F1F1F"/>
                </a:solidFill>
                <a:effectLst/>
                <a:latin typeface="Source Sans Pro" panose="020B0503030403020204" pitchFamily="34" charset="0"/>
              </a:rPr>
              <a:t>, </a:t>
            </a:r>
            <a:r>
              <a:rPr lang="es-MX" b="0" i="0" dirty="0" err="1">
                <a:solidFill>
                  <a:srgbClr val="1F1F1F"/>
                </a:solidFill>
                <a:effectLst/>
                <a:latin typeface="Source Sans Pro" panose="020B0503030403020204" pitchFamily="34" charset="0"/>
              </a:rPr>
              <a:t>sortby</a:t>
            </a:r>
            <a:r>
              <a:rPr lang="es-MX" b="0" i="0" dirty="0">
                <a:solidFill>
                  <a:srgbClr val="1F1F1F"/>
                </a:solidFill>
                <a:effectLst/>
                <a:latin typeface="Source Sans Pro" panose="020B0503030403020204" pitchFamily="34" charset="0"/>
              </a:rPr>
              <a:t> y </a:t>
            </a:r>
            <a:r>
              <a:rPr lang="es-MX" b="0" i="0" dirty="0" err="1">
                <a:solidFill>
                  <a:srgbClr val="1F1F1F"/>
                </a:solidFill>
                <a:effectLst/>
                <a:latin typeface="Source Sans Pro" panose="020B0503030403020204" pitchFamily="34" charset="0"/>
              </a:rPr>
              <a:t>filter</a:t>
            </a:r>
            <a:endParaRPr lang="es-MX" dirty="0"/>
          </a:p>
        </p:txBody>
      </p:sp>
      <p:pic>
        <p:nvPicPr>
          <p:cNvPr id="3" name="Imagen 2">
            <a:extLst>
              <a:ext uri="{FF2B5EF4-FFF2-40B4-BE49-F238E27FC236}">
                <a16:creationId xmlns:a16="http://schemas.microsoft.com/office/drawing/2014/main" id="{C955F077-7207-B1A9-B0BF-1E76B95C93F3}"/>
              </a:ext>
            </a:extLst>
          </p:cNvPr>
          <p:cNvPicPr>
            <a:picLocks noChangeAspect="1"/>
          </p:cNvPicPr>
          <p:nvPr/>
        </p:nvPicPr>
        <p:blipFill>
          <a:blip r:embed="rId3"/>
          <a:stretch>
            <a:fillRect/>
          </a:stretch>
        </p:blipFill>
        <p:spPr>
          <a:xfrm>
            <a:off x="1295481" y="4778932"/>
            <a:ext cx="2104343" cy="841737"/>
          </a:xfrm>
          <a:prstGeom prst="rect">
            <a:avLst/>
          </a:prstGeom>
        </p:spPr>
      </p:pic>
    </p:spTree>
    <p:extLst>
      <p:ext uri="{BB962C8B-B14F-4D97-AF65-F5344CB8AC3E}">
        <p14:creationId xmlns:p14="http://schemas.microsoft.com/office/powerpoint/2010/main" val="141356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E5500AD4-444C-3F61-26AF-FEA636DCB05E}"/>
              </a:ext>
            </a:extLst>
          </p:cNvPr>
          <p:cNvSpPr>
            <a:spLocks noGrp="1"/>
          </p:cNvSpPr>
          <p:nvPr>
            <p:ph type="subTitle" idx="1"/>
          </p:nvPr>
        </p:nvSpPr>
        <p:spPr>
          <a:xfrm>
            <a:off x="1295400" y="3575144"/>
            <a:ext cx="4231341" cy="1534738"/>
          </a:xfrm>
        </p:spPr>
        <p:txBody>
          <a:bodyPr>
            <a:normAutofit/>
          </a:bodyPr>
          <a:lstStyle/>
          <a:p>
            <a:r>
              <a:rPr lang="es-MX" sz="5400" b="1">
                <a:solidFill>
                  <a:srgbClr val="FF0000"/>
                </a:solidFill>
              </a:rPr>
              <a:t>SEMANA 2</a:t>
            </a:r>
            <a:endParaRPr lang="es-MX" sz="5400" b="1" dirty="0">
              <a:solidFill>
                <a:srgbClr val="FF0000"/>
              </a:solidFill>
            </a:endParaRPr>
          </a:p>
        </p:txBody>
      </p:sp>
    </p:spTree>
    <p:extLst>
      <p:ext uri="{BB962C8B-B14F-4D97-AF65-F5344CB8AC3E}">
        <p14:creationId xmlns:p14="http://schemas.microsoft.com/office/powerpoint/2010/main" val="4075021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42750</TotalTime>
  <Words>4805</Words>
  <Application>Microsoft Office PowerPoint</Application>
  <PresentationFormat>Panorámica</PresentationFormat>
  <Paragraphs>279</Paragraphs>
  <Slides>63</Slides>
  <Notes>0</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63</vt:i4>
      </vt:variant>
    </vt:vector>
  </HeadingPairs>
  <TitlesOfParts>
    <vt:vector size="75" baseType="lpstr">
      <vt:lpstr>Arial</vt:lpstr>
      <vt:lpstr>Calibri</vt:lpstr>
      <vt:lpstr>Calibri Light</vt:lpstr>
      <vt:lpstr>OpenSans</vt:lpstr>
      <vt:lpstr>Roboto</vt:lpstr>
      <vt:lpstr>Segoe UI</vt:lpstr>
      <vt:lpstr>Söhne</vt:lpstr>
      <vt:lpstr>Source Sans Pro</vt:lpstr>
      <vt:lpstr>unset</vt:lpstr>
      <vt:lpstr>var(--cds-font-family-source-sans-pro)</vt:lpstr>
      <vt:lpstr>Wingdings</vt:lpstr>
      <vt:lpstr>Tema de Office</vt:lpstr>
      <vt:lpstr>Analizar datos para responder preguntas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Data validation</vt:lpstr>
      <vt:lpstr>Presentación de PowerPoint</vt:lpstr>
      <vt:lpstr>Transformar datos en SQL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Proceso de datos sucios a datos limpios</dc:title>
  <dc:creator>Carlos Iturbe Gil</dc:creator>
  <cp:lastModifiedBy>Idelfonso Iturbe Nepomuceno</cp:lastModifiedBy>
  <cp:revision>339</cp:revision>
  <dcterms:created xsi:type="dcterms:W3CDTF">2023-12-28T00:58:41Z</dcterms:created>
  <dcterms:modified xsi:type="dcterms:W3CDTF">2024-10-30T06:03:25Z</dcterms:modified>
</cp:coreProperties>
</file>